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09" r:id="rId3"/>
    <p:sldId id="310" r:id="rId4"/>
    <p:sldId id="311" r:id="rId5"/>
    <p:sldId id="312" r:id="rId6"/>
    <p:sldId id="313" r:id="rId7"/>
    <p:sldId id="314" r:id="rId8"/>
    <p:sldId id="335" r:id="rId9"/>
    <p:sldId id="332" r:id="rId10"/>
    <p:sldId id="331" r:id="rId11"/>
    <p:sldId id="316" r:id="rId12"/>
    <p:sldId id="333" r:id="rId13"/>
    <p:sldId id="317" r:id="rId14"/>
    <p:sldId id="318" r:id="rId15"/>
    <p:sldId id="334" r:id="rId16"/>
    <p:sldId id="319" r:id="rId17"/>
    <p:sldId id="284" r:id="rId18"/>
    <p:sldId id="320" r:id="rId19"/>
    <p:sldId id="321" r:id="rId20"/>
    <p:sldId id="336" r:id="rId21"/>
    <p:sldId id="277" r:id="rId22"/>
    <p:sldId id="323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DF46A0DD-E4D5-4EDB-A898-E479ADA4E099}">
          <p14:sldIdLst>
            <p14:sldId id="258"/>
            <p14:sldId id="309"/>
            <p14:sldId id="310"/>
            <p14:sldId id="311"/>
            <p14:sldId id="312"/>
            <p14:sldId id="313"/>
            <p14:sldId id="314"/>
            <p14:sldId id="335"/>
            <p14:sldId id="332"/>
            <p14:sldId id="331"/>
            <p14:sldId id="316"/>
            <p14:sldId id="333"/>
            <p14:sldId id="317"/>
            <p14:sldId id="318"/>
            <p14:sldId id="334"/>
            <p14:sldId id="319"/>
            <p14:sldId id="284"/>
            <p14:sldId id="320"/>
            <p14:sldId id="321"/>
            <p14:sldId id="336"/>
            <p14:sldId id="277"/>
            <p14:sldId id="323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zieply, Janina" initials="TJ" lastIdx="1" clrIdx="0">
    <p:extLst>
      <p:ext uri="{19B8F6BF-5375-455C-9EA6-DF929625EA0E}">
        <p15:presenceInfo xmlns:p15="http://schemas.microsoft.com/office/powerpoint/2012/main" userId="S-1-5-21-4253473865-3197154111-2873975343-209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0884" autoAdjust="0"/>
  </p:normalViewPr>
  <p:slideViewPr>
    <p:cSldViewPr snapToGrid="0" showGuides="1">
      <p:cViewPr varScale="1">
        <p:scale>
          <a:sx n="100" d="100"/>
          <a:sy n="100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-42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4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C71F3-8A5C-43F0-B768-D9177FB348F6}" type="doc">
      <dgm:prSet loTypeId="urn:microsoft.com/office/officeart/2005/8/layout/hProcess7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0A2A3D85-3ED1-47C7-B77E-9D734C1BD3F5}">
      <dgm:prSet phldrT="[Text]"/>
      <dgm:spPr/>
      <dgm:t>
        <a:bodyPr/>
        <a:lstStyle/>
        <a:p>
          <a:r>
            <a:rPr lang="de-DE" dirty="0">
              <a:latin typeface="Source Sans Pro" panose="020B0503030403020204" pitchFamily="34" charset="0"/>
            </a:rPr>
            <a:t>M.A.</a:t>
          </a:r>
        </a:p>
      </dgm:t>
    </dgm:pt>
    <dgm:pt modelId="{12F425F4-64B4-4EE4-BBD4-B78EEBC5AA1A}" type="parTrans" cxnId="{3508B3F8-CDF0-4ED0-8AF5-760E5F0A3598}">
      <dgm:prSet/>
      <dgm:spPr/>
      <dgm:t>
        <a:bodyPr/>
        <a:lstStyle/>
        <a:p>
          <a:endParaRPr lang="de-DE"/>
        </a:p>
      </dgm:t>
    </dgm:pt>
    <dgm:pt modelId="{24D7ED00-B539-417A-9C3D-3C5E158C38D7}" type="sibTrans" cxnId="{3508B3F8-CDF0-4ED0-8AF5-760E5F0A3598}">
      <dgm:prSet/>
      <dgm:spPr/>
      <dgm:t>
        <a:bodyPr/>
        <a:lstStyle/>
        <a:p>
          <a:endParaRPr lang="de-DE"/>
        </a:p>
      </dgm:t>
    </dgm:pt>
    <dgm:pt modelId="{35762D14-7743-46CA-A32F-3F17BB2B0B4C}">
      <dgm:prSet phldrT="[Text]"/>
      <dgm:spPr/>
      <dgm:t>
        <a:bodyPr/>
        <a:lstStyle/>
        <a:p>
          <a:r>
            <a:rPr lang="de-DE" b="1" dirty="0">
              <a:latin typeface="Source Sans Pro" panose="020B0503030403020204" pitchFamily="34" charset="0"/>
              <a:cs typeface="NexusSansPro" panose="020B0504030101020102" pitchFamily="34" charset="0"/>
            </a:rPr>
            <a:t>Bewerbung im 1. Fachsemester</a:t>
          </a:r>
        </a:p>
      </dgm:t>
    </dgm:pt>
    <dgm:pt modelId="{2BA36EA6-CFAE-48D9-8E17-3A5DDCA86243}" type="parTrans" cxnId="{77198089-ECFC-41DA-94A7-E4678F256634}">
      <dgm:prSet/>
      <dgm:spPr/>
      <dgm:t>
        <a:bodyPr/>
        <a:lstStyle/>
        <a:p>
          <a:endParaRPr lang="de-DE"/>
        </a:p>
      </dgm:t>
    </dgm:pt>
    <dgm:pt modelId="{09B86E1B-1E2E-4AB7-AE7E-25CDD465C3F0}" type="sibTrans" cxnId="{77198089-ECFC-41DA-94A7-E4678F256634}">
      <dgm:prSet/>
      <dgm:spPr/>
      <dgm:t>
        <a:bodyPr/>
        <a:lstStyle/>
        <a:p>
          <a:endParaRPr lang="de-DE"/>
        </a:p>
      </dgm:t>
    </dgm:pt>
    <dgm:pt modelId="{C342929F-EEB9-412E-A52C-32B2F58DFC42}">
      <dgm:prSet phldrT="[Text]"/>
      <dgm:spPr/>
      <dgm:t>
        <a:bodyPr/>
        <a:lstStyle/>
        <a:p>
          <a:r>
            <a:rPr lang="de-DE" b="1" dirty="0">
              <a:latin typeface="Source Sans Pro" panose="020B0503030403020204" pitchFamily="34" charset="0"/>
              <a:cs typeface="NexusSansPro" panose="020B0504030101020102" pitchFamily="34" charset="0"/>
            </a:rPr>
            <a:t>Auslandssemester im 3. Fachsemester</a:t>
          </a:r>
        </a:p>
      </dgm:t>
    </dgm:pt>
    <dgm:pt modelId="{24CDB82F-E17B-4432-AAEB-B1E28FAA3022}" type="parTrans" cxnId="{A0E99E8F-639B-4841-B2BC-B35E9FA7E640}">
      <dgm:prSet/>
      <dgm:spPr/>
      <dgm:t>
        <a:bodyPr/>
        <a:lstStyle/>
        <a:p>
          <a:endParaRPr lang="de-DE"/>
        </a:p>
      </dgm:t>
    </dgm:pt>
    <dgm:pt modelId="{D360E5E0-33D9-4CD4-9A3B-1BC128721A93}" type="sibTrans" cxnId="{A0E99E8F-639B-4841-B2BC-B35E9FA7E640}">
      <dgm:prSet/>
      <dgm:spPr/>
      <dgm:t>
        <a:bodyPr/>
        <a:lstStyle/>
        <a:p>
          <a:endParaRPr lang="de-DE"/>
        </a:p>
      </dgm:t>
    </dgm:pt>
    <dgm:pt modelId="{BA33B471-ED94-475F-9A72-662710C6D060}" type="pres">
      <dgm:prSet presAssocID="{7C1C71F3-8A5C-43F0-B768-D9177FB348F6}" presName="Name0" presStyleCnt="0">
        <dgm:presLayoutVars>
          <dgm:dir/>
          <dgm:animLvl val="lvl"/>
          <dgm:resizeHandles val="exact"/>
        </dgm:presLayoutVars>
      </dgm:prSet>
      <dgm:spPr/>
    </dgm:pt>
    <dgm:pt modelId="{48CA38D8-347A-48BA-912D-CB7D79CC0BE4}" type="pres">
      <dgm:prSet presAssocID="{0A2A3D85-3ED1-47C7-B77E-9D734C1BD3F5}" presName="compositeNode" presStyleCnt="0">
        <dgm:presLayoutVars>
          <dgm:bulletEnabled val="1"/>
        </dgm:presLayoutVars>
      </dgm:prSet>
      <dgm:spPr/>
    </dgm:pt>
    <dgm:pt modelId="{E87D1DEE-F7EE-4746-853F-A6E99BAE1449}" type="pres">
      <dgm:prSet presAssocID="{0A2A3D85-3ED1-47C7-B77E-9D734C1BD3F5}" presName="bgRect" presStyleLbl="node1" presStyleIdx="0" presStyleCnt="1" custLinFactNeighborX="-41831" custLinFactNeighborY="-9899"/>
      <dgm:spPr/>
    </dgm:pt>
    <dgm:pt modelId="{E26FA98E-6B18-4009-B5D8-E69469F61F1B}" type="pres">
      <dgm:prSet presAssocID="{0A2A3D85-3ED1-47C7-B77E-9D734C1BD3F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7AB7978E-90E3-4655-8BE1-BD6CCDFC8AD0}" type="pres">
      <dgm:prSet presAssocID="{0A2A3D85-3ED1-47C7-B77E-9D734C1BD3F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4898175E-6641-46DC-847B-F379855F4FA2}" type="presOf" srcId="{35762D14-7743-46CA-A32F-3F17BB2B0B4C}" destId="{7AB7978E-90E3-4655-8BE1-BD6CCDFC8AD0}" srcOrd="0" destOrd="0" presId="urn:microsoft.com/office/officeart/2005/8/layout/hProcess7"/>
    <dgm:cxn modelId="{CB881778-D71E-452D-902E-23C1C25BC0CB}" type="presOf" srcId="{0A2A3D85-3ED1-47C7-B77E-9D734C1BD3F5}" destId="{E26FA98E-6B18-4009-B5D8-E69469F61F1B}" srcOrd="1" destOrd="0" presId="urn:microsoft.com/office/officeart/2005/8/layout/hProcess7"/>
    <dgm:cxn modelId="{77198089-ECFC-41DA-94A7-E4678F256634}" srcId="{0A2A3D85-3ED1-47C7-B77E-9D734C1BD3F5}" destId="{35762D14-7743-46CA-A32F-3F17BB2B0B4C}" srcOrd="0" destOrd="0" parTransId="{2BA36EA6-CFAE-48D9-8E17-3A5DDCA86243}" sibTransId="{09B86E1B-1E2E-4AB7-AE7E-25CDD465C3F0}"/>
    <dgm:cxn modelId="{58543C8F-A922-436B-A6BF-CBB707EC85AB}" type="presOf" srcId="{7C1C71F3-8A5C-43F0-B768-D9177FB348F6}" destId="{BA33B471-ED94-475F-9A72-662710C6D060}" srcOrd="0" destOrd="0" presId="urn:microsoft.com/office/officeart/2005/8/layout/hProcess7"/>
    <dgm:cxn modelId="{A0E99E8F-639B-4841-B2BC-B35E9FA7E640}" srcId="{0A2A3D85-3ED1-47C7-B77E-9D734C1BD3F5}" destId="{C342929F-EEB9-412E-A52C-32B2F58DFC42}" srcOrd="1" destOrd="0" parTransId="{24CDB82F-E17B-4432-AAEB-B1E28FAA3022}" sibTransId="{D360E5E0-33D9-4CD4-9A3B-1BC128721A93}"/>
    <dgm:cxn modelId="{7A955FD3-47B7-4252-9205-0D522970936F}" type="presOf" srcId="{0A2A3D85-3ED1-47C7-B77E-9D734C1BD3F5}" destId="{E87D1DEE-F7EE-4746-853F-A6E99BAE1449}" srcOrd="0" destOrd="0" presId="urn:microsoft.com/office/officeart/2005/8/layout/hProcess7"/>
    <dgm:cxn modelId="{E89CE9E2-1211-49E8-B1CE-79D8FBEEDA91}" type="presOf" srcId="{C342929F-EEB9-412E-A52C-32B2F58DFC42}" destId="{7AB7978E-90E3-4655-8BE1-BD6CCDFC8AD0}" srcOrd="0" destOrd="1" presId="urn:microsoft.com/office/officeart/2005/8/layout/hProcess7"/>
    <dgm:cxn modelId="{3508B3F8-CDF0-4ED0-8AF5-760E5F0A3598}" srcId="{7C1C71F3-8A5C-43F0-B768-D9177FB348F6}" destId="{0A2A3D85-3ED1-47C7-B77E-9D734C1BD3F5}" srcOrd="0" destOrd="0" parTransId="{12F425F4-64B4-4EE4-BBD4-B78EEBC5AA1A}" sibTransId="{24D7ED00-B539-417A-9C3D-3C5E158C38D7}"/>
    <dgm:cxn modelId="{85DBC780-7513-4CC6-B5E9-41A9890403A7}" type="presParOf" srcId="{BA33B471-ED94-475F-9A72-662710C6D060}" destId="{48CA38D8-347A-48BA-912D-CB7D79CC0BE4}" srcOrd="0" destOrd="0" presId="urn:microsoft.com/office/officeart/2005/8/layout/hProcess7"/>
    <dgm:cxn modelId="{4EA35A2F-5840-421C-B616-D9CC6E5EAB23}" type="presParOf" srcId="{48CA38D8-347A-48BA-912D-CB7D79CC0BE4}" destId="{E87D1DEE-F7EE-4746-853F-A6E99BAE1449}" srcOrd="0" destOrd="0" presId="urn:microsoft.com/office/officeart/2005/8/layout/hProcess7"/>
    <dgm:cxn modelId="{6BBCF82D-F45C-433E-80CA-EA510715A616}" type="presParOf" srcId="{48CA38D8-347A-48BA-912D-CB7D79CC0BE4}" destId="{E26FA98E-6B18-4009-B5D8-E69469F61F1B}" srcOrd="1" destOrd="0" presId="urn:microsoft.com/office/officeart/2005/8/layout/hProcess7"/>
    <dgm:cxn modelId="{038AB263-5936-4414-B563-BA74A149773C}" type="presParOf" srcId="{48CA38D8-347A-48BA-912D-CB7D79CC0BE4}" destId="{7AB7978E-90E3-4655-8BE1-BD6CCDFC8AD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C71F3-8A5C-43F0-B768-D9177FB348F6}" type="doc">
      <dgm:prSet loTypeId="urn:microsoft.com/office/officeart/2005/8/layout/hProcess7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0A2A3D85-3ED1-47C7-B77E-9D734C1BD3F5}">
      <dgm:prSet phldrT="[Text]"/>
      <dgm:spPr/>
      <dgm:t>
        <a:bodyPr/>
        <a:lstStyle/>
        <a:p>
          <a:r>
            <a:rPr lang="de-DE" dirty="0">
              <a:latin typeface="Source Sans Pro" panose="020B0503030403020204" pitchFamily="34" charset="0"/>
            </a:rPr>
            <a:t>B.A.</a:t>
          </a:r>
        </a:p>
      </dgm:t>
    </dgm:pt>
    <dgm:pt modelId="{12F425F4-64B4-4EE4-BBD4-B78EEBC5AA1A}" type="parTrans" cxnId="{3508B3F8-CDF0-4ED0-8AF5-760E5F0A3598}">
      <dgm:prSet/>
      <dgm:spPr/>
      <dgm:t>
        <a:bodyPr/>
        <a:lstStyle/>
        <a:p>
          <a:endParaRPr lang="de-DE"/>
        </a:p>
      </dgm:t>
    </dgm:pt>
    <dgm:pt modelId="{24D7ED00-B539-417A-9C3D-3C5E158C38D7}" type="sibTrans" cxnId="{3508B3F8-CDF0-4ED0-8AF5-760E5F0A3598}">
      <dgm:prSet/>
      <dgm:spPr/>
      <dgm:t>
        <a:bodyPr/>
        <a:lstStyle/>
        <a:p>
          <a:endParaRPr lang="de-DE"/>
        </a:p>
      </dgm:t>
    </dgm:pt>
    <dgm:pt modelId="{35762D14-7743-46CA-A32F-3F17BB2B0B4C}">
      <dgm:prSet phldrT="[Text]"/>
      <dgm:spPr>
        <a:solidFill>
          <a:schemeClr val="bg2"/>
        </a:solidFill>
      </dgm:spPr>
      <dgm:t>
        <a:bodyPr/>
        <a:lstStyle/>
        <a:p>
          <a:r>
            <a:rPr lang="de-DE" b="1" dirty="0">
              <a:latin typeface="Source Sans Pro" panose="020B0503030403020204" pitchFamily="34" charset="0"/>
              <a:cs typeface="NexusSansPro" panose="020B0504030101020102" pitchFamily="34" charset="0"/>
            </a:rPr>
            <a:t>Bewerbung im 3. Fachsemester</a:t>
          </a:r>
        </a:p>
      </dgm:t>
    </dgm:pt>
    <dgm:pt modelId="{2BA36EA6-CFAE-48D9-8E17-3A5DDCA86243}" type="parTrans" cxnId="{77198089-ECFC-41DA-94A7-E4678F256634}">
      <dgm:prSet/>
      <dgm:spPr/>
      <dgm:t>
        <a:bodyPr/>
        <a:lstStyle/>
        <a:p>
          <a:endParaRPr lang="de-DE"/>
        </a:p>
      </dgm:t>
    </dgm:pt>
    <dgm:pt modelId="{09B86E1B-1E2E-4AB7-AE7E-25CDD465C3F0}" type="sibTrans" cxnId="{77198089-ECFC-41DA-94A7-E4678F256634}">
      <dgm:prSet/>
      <dgm:spPr/>
      <dgm:t>
        <a:bodyPr/>
        <a:lstStyle/>
        <a:p>
          <a:endParaRPr lang="de-DE"/>
        </a:p>
      </dgm:t>
    </dgm:pt>
    <dgm:pt modelId="{C342929F-EEB9-412E-A52C-32B2F58DFC42}">
      <dgm:prSet phldrT="[Text]"/>
      <dgm:spPr>
        <a:solidFill>
          <a:schemeClr val="bg2"/>
        </a:solidFill>
      </dgm:spPr>
      <dgm:t>
        <a:bodyPr/>
        <a:lstStyle/>
        <a:p>
          <a:r>
            <a:rPr lang="de-DE" b="1" dirty="0">
              <a:latin typeface="Source Sans Pro" panose="020B0503030403020204" pitchFamily="34" charset="0"/>
              <a:cs typeface="NexusSansPro" panose="020B0504030101020102" pitchFamily="34" charset="0"/>
            </a:rPr>
            <a:t>Auslandssemester im 5. Fachsemester</a:t>
          </a:r>
        </a:p>
      </dgm:t>
    </dgm:pt>
    <dgm:pt modelId="{24CDB82F-E17B-4432-AAEB-B1E28FAA3022}" type="parTrans" cxnId="{A0E99E8F-639B-4841-B2BC-B35E9FA7E640}">
      <dgm:prSet/>
      <dgm:spPr/>
      <dgm:t>
        <a:bodyPr/>
        <a:lstStyle/>
        <a:p>
          <a:endParaRPr lang="de-DE"/>
        </a:p>
      </dgm:t>
    </dgm:pt>
    <dgm:pt modelId="{D360E5E0-33D9-4CD4-9A3B-1BC128721A93}" type="sibTrans" cxnId="{A0E99E8F-639B-4841-B2BC-B35E9FA7E640}">
      <dgm:prSet/>
      <dgm:spPr/>
      <dgm:t>
        <a:bodyPr/>
        <a:lstStyle/>
        <a:p>
          <a:endParaRPr lang="de-DE"/>
        </a:p>
      </dgm:t>
    </dgm:pt>
    <dgm:pt modelId="{011B8040-6271-4B95-B5A7-9713040BFA62}" type="pres">
      <dgm:prSet presAssocID="{7C1C71F3-8A5C-43F0-B768-D9177FB348F6}" presName="Name0" presStyleCnt="0">
        <dgm:presLayoutVars>
          <dgm:dir/>
          <dgm:animLvl val="lvl"/>
          <dgm:resizeHandles val="exact"/>
        </dgm:presLayoutVars>
      </dgm:prSet>
      <dgm:spPr/>
    </dgm:pt>
    <dgm:pt modelId="{D611EC6B-DF65-4AFD-B928-77D184407B23}" type="pres">
      <dgm:prSet presAssocID="{0A2A3D85-3ED1-47C7-B77E-9D734C1BD3F5}" presName="compositeNode" presStyleCnt="0">
        <dgm:presLayoutVars>
          <dgm:bulletEnabled val="1"/>
        </dgm:presLayoutVars>
      </dgm:prSet>
      <dgm:spPr/>
    </dgm:pt>
    <dgm:pt modelId="{935A8CE8-2386-493D-AF44-5E02E5399CB5}" type="pres">
      <dgm:prSet presAssocID="{0A2A3D85-3ED1-47C7-B77E-9D734C1BD3F5}" presName="bgRect" presStyleLbl="node1" presStyleIdx="0" presStyleCnt="1"/>
      <dgm:spPr/>
    </dgm:pt>
    <dgm:pt modelId="{1BD81764-64AA-48EB-A474-377B2D9E27F2}" type="pres">
      <dgm:prSet presAssocID="{0A2A3D85-3ED1-47C7-B77E-9D734C1BD3F5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9DCB8E2A-4D66-40D9-9879-7A15138C34EB}" type="pres">
      <dgm:prSet presAssocID="{0A2A3D85-3ED1-47C7-B77E-9D734C1BD3F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994B030B-EED5-4585-BEBC-DF9CEECBFE1A}" type="presOf" srcId="{7C1C71F3-8A5C-43F0-B768-D9177FB348F6}" destId="{011B8040-6271-4B95-B5A7-9713040BFA62}" srcOrd="0" destOrd="0" presId="urn:microsoft.com/office/officeart/2005/8/layout/hProcess7"/>
    <dgm:cxn modelId="{DB732E13-88F1-4B81-969F-CB95E3AA7117}" type="presOf" srcId="{C342929F-EEB9-412E-A52C-32B2F58DFC42}" destId="{9DCB8E2A-4D66-40D9-9879-7A15138C34EB}" srcOrd="0" destOrd="1" presId="urn:microsoft.com/office/officeart/2005/8/layout/hProcess7"/>
    <dgm:cxn modelId="{A1E65A7F-01E4-4DF8-A81D-0C25EAFB696D}" type="presOf" srcId="{0A2A3D85-3ED1-47C7-B77E-9D734C1BD3F5}" destId="{935A8CE8-2386-493D-AF44-5E02E5399CB5}" srcOrd="0" destOrd="0" presId="urn:microsoft.com/office/officeart/2005/8/layout/hProcess7"/>
    <dgm:cxn modelId="{77198089-ECFC-41DA-94A7-E4678F256634}" srcId="{0A2A3D85-3ED1-47C7-B77E-9D734C1BD3F5}" destId="{35762D14-7743-46CA-A32F-3F17BB2B0B4C}" srcOrd="0" destOrd="0" parTransId="{2BA36EA6-CFAE-48D9-8E17-3A5DDCA86243}" sibTransId="{09B86E1B-1E2E-4AB7-AE7E-25CDD465C3F0}"/>
    <dgm:cxn modelId="{A0E99E8F-639B-4841-B2BC-B35E9FA7E640}" srcId="{0A2A3D85-3ED1-47C7-B77E-9D734C1BD3F5}" destId="{C342929F-EEB9-412E-A52C-32B2F58DFC42}" srcOrd="1" destOrd="0" parTransId="{24CDB82F-E17B-4432-AAEB-B1E28FAA3022}" sibTransId="{D360E5E0-33D9-4CD4-9A3B-1BC128721A93}"/>
    <dgm:cxn modelId="{10EE0BEA-92FF-4A9C-B361-41F19CFD0F5A}" type="presOf" srcId="{0A2A3D85-3ED1-47C7-B77E-9D734C1BD3F5}" destId="{1BD81764-64AA-48EB-A474-377B2D9E27F2}" srcOrd="1" destOrd="0" presId="urn:microsoft.com/office/officeart/2005/8/layout/hProcess7"/>
    <dgm:cxn modelId="{C0C6E2F7-5FB1-46CB-97B3-291B964BEFEE}" type="presOf" srcId="{35762D14-7743-46CA-A32F-3F17BB2B0B4C}" destId="{9DCB8E2A-4D66-40D9-9879-7A15138C34EB}" srcOrd="0" destOrd="0" presId="urn:microsoft.com/office/officeart/2005/8/layout/hProcess7"/>
    <dgm:cxn modelId="{3508B3F8-CDF0-4ED0-8AF5-760E5F0A3598}" srcId="{7C1C71F3-8A5C-43F0-B768-D9177FB348F6}" destId="{0A2A3D85-3ED1-47C7-B77E-9D734C1BD3F5}" srcOrd="0" destOrd="0" parTransId="{12F425F4-64B4-4EE4-BBD4-B78EEBC5AA1A}" sibTransId="{24D7ED00-B539-417A-9C3D-3C5E158C38D7}"/>
    <dgm:cxn modelId="{EEC8A860-D88C-496D-BDF5-9311F10FC9DD}" type="presParOf" srcId="{011B8040-6271-4B95-B5A7-9713040BFA62}" destId="{D611EC6B-DF65-4AFD-B928-77D184407B23}" srcOrd="0" destOrd="0" presId="urn:microsoft.com/office/officeart/2005/8/layout/hProcess7"/>
    <dgm:cxn modelId="{1416C95D-21AA-4570-AEB1-F2763440087E}" type="presParOf" srcId="{D611EC6B-DF65-4AFD-B928-77D184407B23}" destId="{935A8CE8-2386-493D-AF44-5E02E5399CB5}" srcOrd="0" destOrd="0" presId="urn:microsoft.com/office/officeart/2005/8/layout/hProcess7"/>
    <dgm:cxn modelId="{0C431504-C71E-458D-BCA6-0259B8DA4D2C}" type="presParOf" srcId="{D611EC6B-DF65-4AFD-B928-77D184407B23}" destId="{1BD81764-64AA-48EB-A474-377B2D9E27F2}" srcOrd="1" destOrd="0" presId="urn:microsoft.com/office/officeart/2005/8/layout/hProcess7"/>
    <dgm:cxn modelId="{A1E18947-7B10-4162-B1A3-6B84B623242E}" type="presParOf" srcId="{D611EC6B-DF65-4AFD-B928-77D184407B23}" destId="{9DCB8E2A-4D66-40D9-9879-7A15138C34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726DF-14BC-42F7-A7F4-B1A86784C27A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F8A1A074-4C49-4933-A370-360A870488D6}">
      <dgm:prSet phldrT="[Text]" custT="1"/>
      <dgm:spPr/>
      <dgm:t>
        <a:bodyPr/>
        <a:lstStyle/>
        <a:p>
          <a:r>
            <a:rPr lang="de-DE" sz="2000" b="1">
              <a:latin typeface="Source Sans Pro" panose="020B0503030403020204" pitchFamily="34" charset="0"/>
              <a:cs typeface="NexusSansPro" panose="020B0504030101020102" pitchFamily="34" charset="0"/>
            </a:rPr>
            <a:t>Infos</a:t>
          </a:r>
          <a:endParaRPr lang="de-DE" sz="2000" b="1" dirty="0">
            <a:latin typeface="Source Sans Pro" panose="020B0503030403020204" pitchFamily="34" charset="0"/>
            <a:cs typeface="NexusSansPro" panose="020B0504030101020102" pitchFamily="34" charset="0"/>
          </a:endParaRPr>
        </a:p>
      </dgm:t>
    </dgm:pt>
    <dgm:pt modelId="{86490314-C5DA-42B6-AA11-4599EACA2DB2}" type="parTrans" cxnId="{7A7D5DC3-0155-4DCC-B02A-7DF3DE632E4A}">
      <dgm:prSet/>
      <dgm:spPr/>
      <dgm:t>
        <a:bodyPr/>
        <a:lstStyle/>
        <a:p>
          <a:endParaRPr lang="de-DE"/>
        </a:p>
      </dgm:t>
    </dgm:pt>
    <dgm:pt modelId="{0B1346CC-C7F8-4AEF-AC0E-09AC53DD6102}" type="sibTrans" cxnId="{7A7D5DC3-0155-4DCC-B02A-7DF3DE632E4A}">
      <dgm:prSet/>
      <dgm:spPr/>
      <dgm:t>
        <a:bodyPr/>
        <a:lstStyle/>
        <a:p>
          <a:endParaRPr lang="de-DE"/>
        </a:p>
      </dgm:t>
    </dgm:pt>
    <dgm:pt modelId="{FCDFBBCE-BBAF-40EB-A2D1-A57C41B11B01}">
      <dgm:prSet phldrT="[Text]" custT="1"/>
      <dgm:spPr/>
      <dgm:t>
        <a:bodyPr/>
        <a:lstStyle/>
        <a:p>
          <a:r>
            <a:rPr lang="de-DE" sz="2000" b="1">
              <a:latin typeface="Source Sans Pro" panose="020B0503030403020204" pitchFamily="34" charset="0"/>
              <a:cs typeface="NexusSansPro" panose="020B0504030101020102" pitchFamily="34" charset="0"/>
            </a:rPr>
            <a:t>Bewer-bung</a:t>
          </a:r>
          <a:endParaRPr lang="de-DE" sz="2000" b="1" dirty="0">
            <a:latin typeface="Source Sans Pro" panose="020B0503030403020204" pitchFamily="34" charset="0"/>
            <a:cs typeface="NexusSansPro" panose="020B0504030101020102" pitchFamily="34" charset="0"/>
          </a:endParaRPr>
        </a:p>
      </dgm:t>
    </dgm:pt>
    <dgm:pt modelId="{4F41103E-0DEC-4CCF-9E7F-A707071E31B2}" type="parTrans" cxnId="{D78B94A3-444D-4487-BB93-4602E6B4E17E}">
      <dgm:prSet/>
      <dgm:spPr/>
      <dgm:t>
        <a:bodyPr/>
        <a:lstStyle/>
        <a:p>
          <a:endParaRPr lang="de-DE"/>
        </a:p>
      </dgm:t>
    </dgm:pt>
    <dgm:pt modelId="{89287DC8-2991-4BDC-99AD-6AB0E7400555}" type="sibTrans" cxnId="{D78B94A3-444D-4487-BB93-4602E6B4E17E}">
      <dgm:prSet/>
      <dgm:spPr/>
      <dgm:t>
        <a:bodyPr/>
        <a:lstStyle/>
        <a:p>
          <a:endParaRPr lang="de-DE"/>
        </a:p>
      </dgm:t>
    </dgm:pt>
    <dgm:pt modelId="{C78C641B-552E-40E9-A077-2CDDB495B4E5}">
      <dgm:prSet phldrT="[Text]" custT="1"/>
      <dgm:spPr/>
      <dgm:t>
        <a:bodyPr/>
        <a:lstStyle/>
        <a:p>
          <a:r>
            <a:rPr lang="de-DE" sz="2000" b="1">
              <a:latin typeface="Source Sans Pro" panose="020B0503030403020204" pitchFamily="34" charset="0"/>
              <a:cs typeface="NexusSansPro" panose="020B0504030101020102" pitchFamily="34" charset="0"/>
            </a:rPr>
            <a:t>Voraus-wahl</a:t>
          </a:r>
          <a:endParaRPr lang="de-DE" sz="2000" b="1" dirty="0">
            <a:latin typeface="Source Sans Pro" panose="020B0503030403020204" pitchFamily="34" charset="0"/>
            <a:cs typeface="NexusSansPro" panose="020B0504030101020102" pitchFamily="34" charset="0"/>
          </a:endParaRPr>
        </a:p>
      </dgm:t>
    </dgm:pt>
    <dgm:pt modelId="{6204357F-6F2C-41B5-8B82-EAB9F02F88DD}" type="parTrans" cxnId="{3F7A16DF-723B-4B19-8EB7-BBE2D69646B8}">
      <dgm:prSet/>
      <dgm:spPr/>
      <dgm:t>
        <a:bodyPr/>
        <a:lstStyle/>
        <a:p>
          <a:endParaRPr lang="de-DE"/>
        </a:p>
      </dgm:t>
    </dgm:pt>
    <dgm:pt modelId="{114306D3-C246-4495-A563-306425C7B959}" type="sibTrans" cxnId="{3F7A16DF-723B-4B19-8EB7-BBE2D69646B8}">
      <dgm:prSet/>
      <dgm:spPr/>
      <dgm:t>
        <a:bodyPr/>
        <a:lstStyle/>
        <a:p>
          <a:endParaRPr lang="de-DE"/>
        </a:p>
      </dgm:t>
    </dgm:pt>
    <dgm:pt modelId="{F4898FE4-A811-4CA1-A82C-9D8957A9026D}">
      <dgm:prSet phldrT="[Text]" custT="1"/>
      <dgm:spPr/>
      <dgm:t>
        <a:bodyPr/>
        <a:lstStyle/>
        <a:p>
          <a:r>
            <a:rPr lang="de-DE" sz="2000" b="1" dirty="0">
              <a:latin typeface="Source Sans Pro" panose="020B0503030403020204" pitchFamily="34" charset="0"/>
              <a:cs typeface="NexusSansPro" panose="020B0504030101020102" pitchFamily="34" charset="0"/>
            </a:rPr>
            <a:t>Interview (FU)</a:t>
          </a:r>
        </a:p>
      </dgm:t>
    </dgm:pt>
    <dgm:pt modelId="{F229DF42-DF3F-4147-9B43-B23E364CE906}" type="parTrans" cxnId="{200A4547-3058-4EA1-BCD5-B14A9173398F}">
      <dgm:prSet/>
      <dgm:spPr/>
      <dgm:t>
        <a:bodyPr/>
        <a:lstStyle/>
        <a:p>
          <a:endParaRPr lang="de-DE"/>
        </a:p>
      </dgm:t>
    </dgm:pt>
    <dgm:pt modelId="{4AB2EE67-81E6-476C-BD33-AF7616B774B0}" type="sibTrans" cxnId="{200A4547-3058-4EA1-BCD5-B14A9173398F}">
      <dgm:prSet/>
      <dgm:spPr/>
      <dgm:t>
        <a:bodyPr/>
        <a:lstStyle/>
        <a:p>
          <a:endParaRPr lang="de-DE"/>
        </a:p>
      </dgm:t>
    </dgm:pt>
    <dgm:pt modelId="{317752E1-9BEE-44ED-B121-731C6E7C95E9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2000" b="1" dirty="0" err="1">
              <a:latin typeface="Source Sans Pro" panose="020B0503030403020204" pitchFamily="34" charset="0"/>
              <a:cs typeface="NexusSansPro" panose="020B0504030101020102" pitchFamily="34" charset="0"/>
            </a:rPr>
            <a:t>Nomi-nierung</a:t>
          </a:r>
          <a:endParaRPr lang="de-DE" sz="2000" b="1" dirty="0">
            <a:latin typeface="Source Sans Pro" panose="020B0503030403020204" pitchFamily="34" charset="0"/>
            <a:cs typeface="NexusSansPro" panose="020B0504030101020102" pitchFamily="34" charset="0"/>
          </a:endParaRPr>
        </a:p>
      </dgm:t>
    </dgm:pt>
    <dgm:pt modelId="{133498C2-5999-4D0A-9B5D-5BE8C4300F02}" type="parTrans" cxnId="{3317B2D3-7692-48A0-ADD7-68B3B39D94A6}">
      <dgm:prSet/>
      <dgm:spPr/>
      <dgm:t>
        <a:bodyPr/>
        <a:lstStyle/>
        <a:p>
          <a:endParaRPr lang="de-DE"/>
        </a:p>
      </dgm:t>
    </dgm:pt>
    <dgm:pt modelId="{DA1FB69A-4E03-4594-B2F9-66E02DB3D8D6}" type="sibTrans" cxnId="{3317B2D3-7692-48A0-ADD7-68B3B39D94A6}">
      <dgm:prSet/>
      <dgm:spPr/>
      <dgm:t>
        <a:bodyPr/>
        <a:lstStyle/>
        <a:p>
          <a:endParaRPr lang="de-DE"/>
        </a:p>
      </dgm:t>
    </dgm:pt>
    <dgm:pt modelId="{6B03D67C-9110-4E41-893E-2A84DFA6C9AD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b="1" dirty="0">
              <a:latin typeface="Source Sans Pro" panose="020B0503030403020204" pitchFamily="34" charset="0"/>
              <a:cs typeface="NexusSansPro" panose="020B0504030101020102" pitchFamily="34" charset="0"/>
            </a:rPr>
            <a:t>Zulassungs-bescheid</a:t>
          </a:r>
        </a:p>
      </dgm:t>
    </dgm:pt>
    <dgm:pt modelId="{EEF0DAE8-B2C4-45E7-A8F9-B82BEDB18B7B}" type="parTrans" cxnId="{1F92A088-AC69-4E21-8FC6-5B30FAA23C38}">
      <dgm:prSet/>
      <dgm:spPr/>
      <dgm:t>
        <a:bodyPr/>
        <a:lstStyle/>
        <a:p>
          <a:endParaRPr lang="de-DE"/>
        </a:p>
      </dgm:t>
    </dgm:pt>
    <dgm:pt modelId="{42BF7496-DC06-4C8B-BB55-5B7B51AD51A1}" type="sibTrans" cxnId="{1F92A088-AC69-4E21-8FC6-5B30FAA23C38}">
      <dgm:prSet/>
      <dgm:spPr/>
      <dgm:t>
        <a:bodyPr/>
        <a:lstStyle/>
        <a:p>
          <a:endParaRPr lang="de-DE"/>
        </a:p>
      </dgm:t>
    </dgm:pt>
    <dgm:pt modelId="{7033804C-ACBF-4CD4-A2B8-8E1ACB90F3CB}" type="pres">
      <dgm:prSet presAssocID="{471726DF-14BC-42F7-A7F4-B1A86784C27A}" presName="CompostProcess" presStyleCnt="0">
        <dgm:presLayoutVars>
          <dgm:dir/>
          <dgm:resizeHandles val="exact"/>
        </dgm:presLayoutVars>
      </dgm:prSet>
      <dgm:spPr/>
    </dgm:pt>
    <dgm:pt modelId="{3AFF5009-D4DD-46EE-9238-B6EA7A9D9DDC}" type="pres">
      <dgm:prSet presAssocID="{471726DF-14BC-42F7-A7F4-B1A86784C27A}" presName="arrow" presStyleLbl="bgShp" presStyleIdx="0" presStyleCnt="1"/>
      <dgm:spPr/>
    </dgm:pt>
    <dgm:pt modelId="{A8281E6C-9D22-4B30-85A1-5CC4339E6818}" type="pres">
      <dgm:prSet presAssocID="{471726DF-14BC-42F7-A7F4-B1A86784C27A}" presName="linearProcess" presStyleCnt="0"/>
      <dgm:spPr/>
    </dgm:pt>
    <dgm:pt modelId="{DF201511-D025-4ABC-B6EB-0431F32023A0}" type="pres">
      <dgm:prSet presAssocID="{F8A1A074-4C49-4933-A370-360A870488D6}" presName="textNode" presStyleLbl="node1" presStyleIdx="0" presStyleCnt="6">
        <dgm:presLayoutVars>
          <dgm:bulletEnabled val="1"/>
        </dgm:presLayoutVars>
      </dgm:prSet>
      <dgm:spPr/>
    </dgm:pt>
    <dgm:pt modelId="{20CC7C3D-0BF3-4AD0-AEA9-C64F4316BE01}" type="pres">
      <dgm:prSet presAssocID="{0B1346CC-C7F8-4AEF-AC0E-09AC53DD6102}" presName="sibTrans" presStyleCnt="0"/>
      <dgm:spPr/>
    </dgm:pt>
    <dgm:pt modelId="{1A80C698-D318-42EB-97BD-316AA3E8978B}" type="pres">
      <dgm:prSet presAssocID="{FCDFBBCE-BBAF-40EB-A2D1-A57C41B11B01}" presName="textNode" presStyleLbl="node1" presStyleIdx="1" presStyleCnt="6">
        <dgm:presLayoutVars>
          <dgm:bulletEnabled val="1"/>
        </dgm:presLayoutVars>
      </dgm:prSet>
      <dgm:spPr/>
    </dgm:pt>
    <dgm:pt modelId="{5BF505A7-5E1F-4753-B270-B6EED18C8F5C}" type="pres">
      <dgm:prSet presAssocID="{89287DC8-2991-4BDC-99AD-6AB0E7400555}" presName="sibTrans" presStyleCnt="0"/>
      <dgm:spPr/>
    </dgm:pt>
    <dgm:pt modelId="{1B2B63C1-36AC-4D14-8AA2-352B90918CE9}" type="pres">
      <dgm:prSet presAssocID="{C78C641B-552E-40E9-A077-2CDDB495B4E5}" presName="textNode" presStyleLbl="node1" presStyleIdx="2" presStyleCnt="6">
        <dgm:presLayoutVars>
          <dgm:bulletEnabled val="1"/>
        </dgm:presLayoutVars>
      </dgm:prSet>
      <dgm:spPr/>
    </dgm:pt>
    <dgm:pt modelId="{BF209EA1-8219-45EC-9E1B-168EAF8FA345}" type="pres">
      <dgm:prSet presAssocID="{114306D3-C246-4495-A563-306425C7B959}" presName="sibTrans" presStyleCnt="0"/>
      <dgm:spPr/>
    </dgm:pt>
    <dgm:pt modelId="{B956D2D9-CA74-4B69-9D49-0E0B14D39C9B}" type="pres">
      <dgm:prSet presAssocID="{F4898FE4-A811-4CA1-A82C-9D8957A9026D}" presName="textNode" presStyleLbl="node1" presStyleIdx="3" presStyleCnt="6">
        <dgm:presLayoutVars>
          <dgm:bulletEnabled val="1"/>
        </dgm:presLayoutVars>
      </dgm:prSet>
      <dgm:spPr/>
    </dgm:pt>
    <dgm:pt modelId="{1906FB7C-B4EF-4665-8759-47868F8A29D8}" type="pres">
      <dgm:prSet presAssocID="{4AB2EE67-81E6-476C-BD33-AF7616B774B0}" presName="sibTrans" presStyleCnt="0"/>
      <dgm:spPr/>
    </dgm:pt>
    <dgm:pt modelId="{BBE6D4D5-3D73-4F46-B640-071CC0F55FB5}" type="pres">
      <dgm:prSet presAssocID="{317752E1-9BEE-44ED-B121-731C6E7C95E9}" presName="textNode" presStyleLbl="node1" presStyleIdx="4" presStyleCnt="6">
        <dgm:presLayoutVars>
          <dgm:bulletEnabled val="1"/>
        </dgm:presLayoutVars>
      </dgm:prSet>
      <dgm:spPr/>
    </dgm:pt>
    <dgm:pt modelId="{173B1E58-A064-4AF8-8CF2-92448AC62BE9}" type="pres">
      <dgm:prSet presAssocID="{DA1FB69A-4E03-4594-B2F9-66E02DB3D8D6}" presName="sibTrans" presStyleCnt="0"/>
      <dgm:spPr/>
    </dgm:pt>
    <dgm:pt modelId="{70519E60-87B5-4D74-BB72-B5632DF10001}" type="pres">
      <dgm:prSet presAssocID="{6B03D67C-9110-4E41-893E-2A84DFA6C9A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21BBF40D-BCA8-4405-B07F-54B15BD9E821}" type="presOf" srcId="{C78C641B-552E-40E9-A077-2CDDB495B4E5}" destId="{1B2B63C1-36AC-4D14-8AA2-352B90918CE9}" srcOrd="0" destOrd="0" presId="urn:microsoft.com/office/officeart/2005/8/layout/hProcess9"/>
    <dgm:cxn modelId="{698DFB0E-5555-403D-93F3-53DC3EDA68E4}" type="presOf" srcId="{6B03D67C-9110-4E41-893E-2A84DFA6C9AD}" destId="{70519E60-87B5-4D74-BB72-B5632DF10001}" srcOrd="0" destOrd="0" presId="urn:microsoft.com/office/officeart/2005/8/layout/hProcess9"/>
    <dgm:cxn modelId="{34596F20-80CD-40B1-8ACC-ACB9DC1BE8B1}" type="presOf" srcId="{317752E1-9BEE-44ED-B121-731C6E7C95E9}" destId="{BBE6D4D5-3D73-4F46-B640-071CC0F55FB5}" srcOrd="0" destOrd="0" presId="urn:microsoft.com/office/officeart/2005/8/layout/hProcess9"/>
    <dgm:cxn modelId="{C98C8C38-1FC1-425F-BD79-196EA6F307F3}" type="presOf" srcId="{F4898FE4-A811-4CA1-A82C-9D8957A9026D}" destId="{B956D2D9-CA74-4B69-9D49-0E0B14D39C9B}" srcOrd="0" destOrd="0" presId="urn:microsoft.com/office/officeart/2005/8/layout/hProcess9"/>
    <dgm:cxn modelId="{200A4547-3058-4EA1-BCD5-B14A9173398F}" srcId="{471726DF-14BC-42F7-A7F4-B1A86784C27A}" destId="{F4898FE4-A811-4CA1-A82C-9D8957A9026D}" srcOrd="3" destOrd="0" parTransId="{F229DF42-DF3F-4147-9B43-B23E364CE906}" sibTransId="{4AB2EE67-81E6-476C-BD33-AF7616B774B0}"/>
    <dgm:cxn modelId="{1F92A088-AC69-4E21-8FC6-5B30FAA23C38}" srcId="{471726DF-14BC-42F7-A7F4-B1A86784C27A}" destId="{6B03D67C-9110-4E41-893E-2A84DFA6C9AD}" srcOrd="5" destOrd="0" parTransId="{EEF0DAE8-B2C4-45E7-A8F9-B82BEDB18B7B}" sibTransId="{42BF7496-DC06-4C8B-BB55-5B7B51AD51A1}"/>
    <dgm:cxn modelId="{D78B94A3-444D-4487-BB93-4602E6B4E17E}" srcId="{471726DF-14BC-42F7-A7F4-B1A86784C27A}" destId="{FCDFBBCE-BBAF-40EB-A2D1-A57C41B11B01}" srcOrd="1" destOrd="0" parTransId="{4F41103E-0DEC-4CCF-9E7F-A707071E31B2}" sibTransId="{89287DC8-2991-4BDC-99AD-6AB0E7400555}"/>
    <dgm:cxn modelId="{0BCB95C2-5C2E-4917-A6B8-C51DBC3B0793}" type="presOf" srcId="{F8A1A074-4C49-4933-A370-360A870488D6}" destId="{DF201511-D025-4ABC-B6EB-0431F32023A0}" srcOrd="0" destOrd="0" presId="urn:microsoft.com/office/officeart/2005/8/layout/hProcess9"/>
    <dgm:cxn modelId="{7A7D5DC3-0155-4DCC-B02A-7DF3DE632E4A}" srcId="{471726DF-14BC-42F7-A7F4-B1A86784C27A}" destId="{F8A1A074-4C49-4933-A370-360A870488D6}" srcOrd="0" destOrd="0" parTransId="{86490314-C5DA-42B6-AA11-4599EACA2DB2}" sibTransId="{0B1346CC-C7F8-4AEF-AC0E-09AC53DD6102}"/>
    <dgm:cxn modelId="{3317B2D3-7692-48A0-ADD7-68B3B39D94A6}" srcId="{471726DF-14BC-42F7-A7F4-B1A86784C27A}" destId="{317752E1-9BEE-44ED-B121-731C6E7C95E9}" srcOrd="4" destOrd="0" parTransId="{133498C2-5999-4D0A-9B5D-5BE8C4300F02}" sibTransId="{DA1FB69A-4E03-4594-B2F9-66E02DB3D8D6}"/>
    <dgm:cxn modelId="{3F7A16DF-723B-4B19-8EB7-BBE2D69646B8}" srcId="{471726DF-14BC-42F7-A7F4-B1A86784C27A}" destId="{C78C641B-552E-40E9-A077-2CDDB495B4E5}" srcOrd="2" destOrd="0" parTransId="{6204357F-6F2C-41B5-8B82-EAB9F02F88DD}" sibTransId="{114306D3-C246-4495-A563-306425C7B959}"/>
    <dgm:cxn modelId="{AB0419ED-69CB-4499-B4F8-7E77EAE1EABE}" type="presOf" srcId="{471726DF-14BC-42F7-A7F4-B1A86784C27A}" destId="{7033804C-ACBF-4CD4-A2B8-8E1ACB90F3CB}" srcOrd="0" destOrd="0" presId="urn:microsoft.com/office/officeart/2005/8/layout/hProcess9"/>
    <dgm:cxn modelId="{AC483FFA-FBB8-48C0-B115-007C9192B288}" type="presOf" srcId="{FCDFBBCE-BBAF-40EB-A2D1-A57C41B11B01}" destId="{1A80C698-D318-42EB-97BD-316AA3E8978B}" srcOrd="0" destOrd="0" presId="urn:microsoft.com/office/officeart/2005/8/layout/hProcess9"/>
    <dgm:cxn modelId="{B8013777-5922-43B0-84F0-C0E7299FB766}" type="presParOf" srcId="{7033804C-ACBF-4CD4-A2B8-8E1ACB90F3CB}" destId="{3AFF5009-D4DD-46EE-9238-B6EA7A9D9DDC}" srcOrd="0" destOrd="0" presId="urn:microsoft.com/office/officeart/2005/8/layout/hProcess9"/>
    <dgm:cxn modelId="{394600F1-C12B-4725-90AB-E7509B8DC5F4}" type="presParOf" srcId="{7033804C-ACBF-4CD4-A2B8-8E1ACB90F3CB}" destId="{A8281E6C-9D22-4B30-85A1-5CC4339E6818}" srcOrd="1" destOrd="0" presId="urn:microsoft.com/office/officeart/2005/8/layout/hProcess9"/>
    <dgm:cxn modelId="{99D2F963-A3CD-4CC4-943C-31CEF9982D4B}" type="presParOf" srcId="{A8281E6C-9D22-4B30-85A1-5CC4339E6818}" destId="{DF201511-D025-4ABC-B6EB-0431F32023A0}" srcOrd="0" destOrd="0" presId="urn:microsoft.com/office/officeart/2005/8/layout/hProcess9"/>
    <dgm:cxn modelId="{C782AFA7-5F2A-40FC-A7FE-1FC890B4EB66}" type="presParOf" srcId="{A8281E6C-9D22-4B30-85A1-5CC4339E6818}" destId="{20CC7C3D-0BF3-4AD0-AEA9-C64F4316BE01}" srcOrd="1" destOrd="0" presId="urn:microsoft.com/office/officeart/2005/8/layout/hProcess9"/>
    <dgm:cxn modelId="{E2070A62-A490-4CBC-98ED-E947BB41CA5E}" type="presParOf" srcId="{A8281E6C-9D22-4B30-85A1-5CC4339E6818}" destId="{1A80C698-D318-42EB-97BD-316AA3E8978B}" srcOrd="2" destOrd="0" presId="urn:microsoft.com/office/officeart/2005/8/layout/hProcess9"/>
    <dgm:cxn modelId="{92B92C6E-CA05-4B10-B732-C824EB6745C8}" type="presParOf" srcId="{A8281E6C-9D22-4B30-85A1-5CC4339E6818}" destId="{5BF505A7-5E1F-4753-B270-B6EED18C8F5C}" srcOrd="3" destOrd="0" presId="urn:microsoft.com/office/officeart/2005/8/layout/hProcess9"/>
    <dgm:cxn modelId="{5CE0A543-F717-47B9-B410-84B8E5DCE6FA}" type="presParOf" srcId="{A8281E6C-9D22-4B30-85A1-5CC4339E6818}" destId="{1B2B63C1-36AC-4D14-8AA2-352B90918CE9}" srcOrd="4" destOrd="0" presId="urn:microsoft.com/office/officeart/2005/8/layout/hProcess9"/>
    <dgm:cxn modelId="{EF12EDB5-C770-466C-8154-79258888516A}" type="presParOf" srcId="{A8281E6C-9D22-4B30-85A1-5CC4339E6818}" destId="{BF209EA1-8219-45EC-9E1B-168EAF8FA345}" srcOrd="5" destOrd="0" presId="urn:microsoft.com/office/officeart/2005/8/layout/hProcess9"/>
    <dgm:cxn modelId="{22A207B9-931F-4577-A665-82698E1CFEE2}" type="presParOf" srcId="{A8281E6C-9D22-4B30-85A1-5CC4339E6818}" destId="{B956D2D9-CA74-4B69-9D49-0E0B14D39C9B}" srcOrd="6" destOrd="0" presId="urn:microsoft.com/office/officeart/2005/8/layout/hProcess9"/>
    <dgm:cxn modelId="{BFF0568D-11DB-4590-BCD0-FF168A164E54}" type="presParOf" srcId="{A8281E6C-9D22-4B30-85A1-5CC4339E6818}" destId="{1906FB7C-B4EF-4665-8759-47868F8A29D8}" srcOrd="7" destOrd="0" presId="urn:microsoft.com/office/officeart/2005/8/layout/hProcess9"/>
    <dgm:cxn modelId="{2EB668C6-422C-40C8-90AD-D6481B071FCA}" type="presParOf" srcId="{A8281E6C-9D22-4B30-85A1-5CC4339E6818}" destId="{BBE6D4D5-3D73-4F46-B640-071CC0F55FB5}" srcOrd="8" destOrd="0" presId="urn:microsoft.com/office/officeart/2005/8/layout/hProcess9"/>
    <dgm:cxn modelId="{0B69CD7C-0943-477C-89D6-EAD43BC898BB}" type="presParOf" srcId="{A8281E6C-9D22-4B30-85A1-5CC4339E6818}" destId="{173B1E58-A064-4AF8-8CF2-92448AC62BE9}" srcOrd="9" destOrd="0" presId="urn:microsoft.com/office/officeart/2005/8/layout/hProcess9"/>
    <dgm:cxn modelId="{5651FA4D-8DE5-4285-B83F-488D5BB0E0D8}" type="presParOf" srcId="{A8281E6C-9D22-4B30-85A1-5CC4339E6818}" destId="{70519E60-87B5-4D74-BB72-B5632DF1000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D1DEE-F7EE-4746-853F-A6E99BAE1449}">
      <dsp:nvSpPr>
        <dsp:cNvPr id="0" name=""/>
        <dsp:cNvSpPr/>
      </dsp:nvSpPr>
      <dsp:spPr>
        <a:xfrm>
          <a:off x="0" y="0"/>
          <a:ext cx="6136885" cy="186860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248920" bIns="0" numCol="1" spcCol="1270" anchor="t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600" kern="1200" dirty="0">
              <a:latin typeface="Source Sans Pro" panose="020B0503030403020204" pitchFamily="34" charset="0"/>
            </a:rPr>
            <a:t>M.A.</a:t>
          </a:r>
        </a:p>
      </dsp:txBody>
      <dsp:txXfrm rot="16200000">
        <a:off x="-152438" y="152438"/>
        <a:ext cx="1532253" cy="1227377"/>
      </dsp:txXfrm>
    </dsp:sp>
    <dsp:sp modelId="{7AB7978E-90E3-4655-8BE1-BD6CCDFC8AD0}">
      <dsp:nvSpPr>
        <dsp:cNvPr id="0" name=""/>
        <dsp:cNvSpPr/>
      </dsp:nvSpPr>
      <dsp:spPr>
        <a:xfrm>
          <a:off x="1227377" y="0"/>
          <a:ext cx="4571979" cy="186860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latin typeface="Source Sans Pro" panose="020B0503030403020204" pitchFamily="34" charset="0"/>
              <a:cs typeface="NexusSansPro" panose="020B0504030101020102" pitchFamily="34" charset="0"/>
            </a:rPr>
            <a:t>Bewerbung im 1. Fachsemester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latin typeface="Source Sans Pro" panose="020B0503030403020204" pitchFamily="34" charset="0"/>
              <a:cs typeface="NexusSansPro" panose="020B0504030101020102" pitchFamily="34" charset="0"/>
            </a:rPr>
            <a:t>Auslandssemester im 3. Fachsemester</a:t>
          </a:r>
        </a:p>
      </dsp:txBody>
      <dsp:txXfrm>
        <a:off x="1227377" y="0"/>
        <a:ext cx="4571979" cy="1868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A8CE8-2386-493D-AF44-5E02E5399CB5}">
      <dsp:nvSpPr>
        <dsp:cNvPr id="0" name=""/>
        <dsp:cNvSpPr/>
      </dsp:nvSpPr>
      <dsp:spPr>
        <a:xfrm>
          <a:off x="0" y="0"/>
          <a:ext cx="6136885" cy="162062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200" kern="1200" dirty="0">
              <a:latin typeface="Source Sans Pro" panose="020B0503030403020204" pitchFamily="34" charset="0"/>
            </a:rPr>
            <a:t>B.A.</a:t>
          </a:r>
        </a:p>
      </dsp:txBody>
      <dsp:txXfrm rot="16200000">
        <a:off x="-50768" y="50768"/>
        <a:ext cx="1328914" cy="1227377"/>
      </dsp:txXfrm>
    </dsp:sp>
    <dsp:sp modelId="{9DCB8E2A-4D66-40D9-9879-7A15138C34EB}">
      <dsp:nvSpPr>
        <dsp:cNvPr id="0" name=""/>
        <dsp:cNvSpPr/>
      </dsp:nvSpPr>
      <dsp:spPr>
        <a:xfrm>
          <a:off x="1227377" y="0"/>
          <a:ext cx="4571979" cy="1620627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>
              <a:latin typeface="Source Sans Pro" panose="020B0503030403020204" pitchFamily="34" charset="0"/>
              <a:cs typeface="NexusSansPro" panose="020B0504030101020102" pitchFamily="34" charset="0"/>
            </a:rPr>
            <a:t>Bewerbung im 3. Fachsemester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>
              <a:latin typeface="Source Sans Pro" panose="020B0503030403020204" pitchFamily="34" charset="0"/>
              <a:cs typeface="NexusSansPro" panose="020B0504030101020102" pitchFamily="34" charset="0"/>
            </a:rPr>
            <a:t>Auslandssemester im 5. Fachsemester</a:t>
          </a:r>
        </a:p>
      </dsp:txBody>
      <dsp:txXfrm>
        <a:off x="1227377" y="0"/>
        <a:ext cx="4571979" cy="1620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5009-D4DD-46EE-9238-B6EA7A9D9DDC}">
      <dsp:nvSpPr>
        <dsp:cNvPr id="0" name=""/>
        <dsp:cNvSpPr/>
      </dsp:nvSpPr>
      <dsp:spPr>
        <a:xfrm>
          <a:off x="833409" y="0"/>
          <a:ext cx="9445309" cy="428492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01511-D025-4ABC-B6EB-0431F32023A0}">
      <dsp:nvSpPr>
        <dsp:cNvPr id="0" name=""/>
        <dsp:cNvSpPr/>
      </dsp:nvSpPr>
      <dsp:spPr>
        <a:xfrm>
          <a:off x="135" y="1285476"/>
          <a:ext cx="1626125" cy="171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>
              <a:latin typeface="Source Sans Pro" panose="020B0503030403020204" pitchFamily="34" charset="0"/>
              <a:cs typeface="NexusSansPro" panose="020B0504030101020102" pitchFamily="34" charset="0"/>
            </a:rPr>
            <a:t>Infos</a:t>
          </a:r>
          <a:endParaRPr lang="de-DE" sz="2000" b="1" kern="1200" dirty="0">
            <a:latin typeface="Source Sans Pro" panose="020B0503030403020204" pitchFamily="34" charset="0"/>
            <a:cs typeface="NexusSansPro" panose="020B0504030101020102" pitchFamily="34" charset="0"/>
          </a:endParaRPr>
        </a:p>
      </dsp:txBody>
      <dsp:txXfrm>
        <a:off x="79516" y="1364857"/>
        <a:ext cx="1467363" cy="1555206"/>
      </dsp:txXfrm>
    </dsp:sp>
    <dsp:sp modelId="{1A80C698-D318-42EB-97BD-316AA3E8978B}">
      <dsp:nvSpPr>
        <dsp:cNvPr id="0" name=""/>
        <dsp:cNvSpPr/>
      </dsp:nvSpPr>
      <dsp:spPr>
        <a:xfrm>
          <a:off x="1897282" y="1285476"/>
          <a:ext cx="1626125" cy="171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>
              <a:latin typeface="Source Sans Pro" panose="020B0503030403020204" pitchFamily="34" charset="0"/>
              <a:cs typeface="NexusSansPro" panose="020B0504030101020102" pitchFamily="34" charset="0"/>
            </a:rPr>
            <a:t>Bewer-bung</a:t>
          </a:r>
          <a:endParaRPr lang="de-DE" sz="2000" b="1" kern="1200" dirty="0">
            <a:latin typeface="Source Sans Pro" panose="020B0503030403020204" pitchFamily="34" charset="0"/>
            <a:cs typeface="NexusSansPro" panose="020B0504030101020102" pitchFamily="34" charset="0"/>
          </a:endParaRPr>
        </a:p>
      </dsp:txBody>
      <dsp:txXfrm>
        <a:off x="1976663" y="1364857"/>
        <a:ext cx="1467363" cy="1555206"/>
      </dsp:txXfrm>
    </dsp:sp>
    <dsp:sp modelId="{1B2B63C1-36AC-4D14-8AA2-352B90918CE9}">
      <dsp:nvSpPr>
        <dsp:cNvPr id="0" name=""/>
        <dsp:cNvSpPr/>
      </dsp:nvSpPr>
      <dsp:spPr>
        <a:xfrm>
          <a:off x="3794428" y="1285476"/>
          <a:ext cx="1626125" cy="171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>
              <a:latin typeface="Source Sans Pro" panose="020B0503030403020204" pitchFamily="34" charset="0"/>
              <a:cs typeface="NexusSansPro" panose="020B0504030101020102" pitchFamily="34" charset="0"/>
            </a:rPr>
            <a:t>Voraus-wahl</a:t>
          </a:r>
          <a:endParaRPr lang="de-DE" sz="2000" b="1" kern="1200" dirty="0">
            <a:latin typeface="Source Sans Pro" panose="020B0503030403020204" pitchFamily="34" charset="0"/>
            <a:cs typeface="NexusSansPro" panose="020B0504030101020102" pitchFamily="34" charset="0"/>
          </a:endParaRPr>
        </a:p>
      </dsp:txBody>
      <dsp:txXfrm>
        <a:off x="3873809" y="1364857"/>
        <a:ext cx="1467363" cy="1555206"/>
      </dsp:txXfrm>
    </dsp:sp>
    <dsp:sp modelId="{B956D2D9-CA74-4B69-9D49-0E0B14D39C9B}">
      <dsp:nvSpPr>
        <dsp:cNvPr id="0" name=""/>
        <dsp:cNvSpPr/>
      </dsp:nvSpPr>
      <dsp:spPr>
        <a:xfrm>
          <a:off x="5691574" y="1285476"/>
          <a:ext cx="1626125" cy="1713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Source Sans Pro" panose="020B0503030403020204" pitchFamily="34" charset="0"/>
              <a:cs typeface="NexusSansPro" panose="020B0504030101020102" pitchFamily="34" charset="0"/>
            </a:rPr>
            <a:t>Interview (FU)</a:t>
          </a:r>
        </a:p>
      </dsp:txBody>
      <dsp:txXfrm>
        <a:off x="5770955" y="1364857"/>
        <a:ext cx="1467363" cy="1555206"/>
      </dsp:txXfrm>
    </dsp:sp>
    <dsp:sp modelId="{BBE6D4D5-3D73-4F46-B640-071CC0F55FB5}">
      <dsp:nvSpPr>
        <dsp:cNvPr id="0" name=""/>
        <dsp:cNvSpPr/>
      </dsp:nvSpPr>
      <dsp:spPr>
        <a:xfrm>
          <a:off x="7588721" y="1285476"/>
          <a:ext cx="1626125" cy="1713968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latin typeface="Source Sans Pro" panose="020B0503030403020204" pitchFamily="34" charset="0"/>
              <a:cs typeface="NexusSansPro" panose="020B0504030101020102" pitchFamily="34" charset="0"/>
            </a:rPr>
            <a:t>Nomi-nierung</a:t>
          </a:r>
          <a:endParaRPr lang="de-DE" sz="2000" b="1" kern="1200" dirty="0">
            <a:latin typeface="Source Sans Pro" panose="020B0503030403020204" pitchFamily="34" charset="0"/>
            <a:cs typeface="NexusSansPro" panose="020B0504030101020102" pitchFamily="34" charset="0"/>
          </a:endParaRPr>
        </a:p>
      </dsp:txBody>
      <dsp:txXfrm>
        <a:off x="7668102" y="1364857"/>
        <a:ext cx="1467363" cy="1555206"/>
      </dsp:txXfrm>
    </dsp:sp>
    <dsp:sp modelId="{70519E60-87B5-4D74-BB72-B5632DF10001}">
      <dsp:nvSpPr>
        <dsp:cNvPr id="0" name=""/>
        <dsp:cNvSpPr/>
      </dsp:nvSpPr>
      <dsp:spPr>
        <a:xfrm>
          <a:off x="9485867" y="1285476"/>
          <a:ext cx="1626125" cy="1713968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Source Sans Pro" panose="020B0503030403020204" pitchFamily="34" charset="0"/>
              <a:cs typeface="NexusSansPro" panose="020B0504030101020102" pitchFamily="34" charset="0"/>
            </a:rPr>
            <a:t>Zulassungs-bescheid</a:t>
          </a:r>
        </a:p>
      </dsp:txBody>
      <dsp:txXfrm>
        <a:off x="9565248" y="1364857"/>
        <a:ext cx="1467363" cy="1555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D12AED-3033-4657-B7DC-D4E6DDB6F51C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9C7C79-F225-43DA-A66A-FE385518FA4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6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9FABAF8-EA5F-771A-0608-FF7CA5B657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58953" y="468313"/>
            <a:ext cx="1964122" cy="707083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r>
              <a:rPr lang="de-DE" dirty="0"/>
              <a:t>Zweitlogo</a:t>
            </a:r>
          </a:p>
        </p:txBody>
      </p:sp>
    </p:spTree>
    <p:extLst>
      <p:ext uri="{BB962C8B-B14F-4D97-AF65-F5344CB8AC3E}">
        <p14:creationId xmlns:p14="http://schemas.microsoft.com/office/powerpoint/2010/main" val="246297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125634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 des Referierenden | Einrichtung, Arial 10pt</a:t>
            </a:r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0BE63C6-2C68-11A6-634F-A223CACE5DE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6725" y="1873250"/>
            <a:ext cx="7035800" cy="421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Diagramm</a:t>
            </a:r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0E3E6E4C-D915-71EB-4E50-21C71815E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8122" y="1824383"/>
            <a:ext cx="2345565" cy="42652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7752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6" y="1796400"/>
            <a:ext cx="9847262" cy="42912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2CA85-C8A9-AE51-BACA-F669C81BC3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0001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169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vier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142009-8219-8BC1-AE3A-F9995A3671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538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DCE4CB-2A8A-E999-BC5B-0546FC61E3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1190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D3354A-A889-874A-227B-545FF09A7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49264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724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B009781-AC80-2F25-3029-6F12E58808D1}"/>
              </a:ext>
            </a:extLst>
          </p:cNvPr>
          <p:cNvSpPr/>
          <p:nvPr userDrawn="1"/>
        </p:nvSpPr>
        <p:spPr>
          <a:xfrm>
            <a:off x="0" y="1299614"/>
            <a:ext cx="12192000" cy="4790036"/>
          </a:xfrm>
          <a:prstGeom prst="rect">
            <a:avLst/>
          </a:prstGeom>
          <a:solidFill>
            <a:srgbClr val="CCD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5389"/>
            <a:ext cx="11256962" cy="70388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964625C-7228-3CD7-0228-EB8F4DA6A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1724067"/>
            <a:ext cx="11256963" cy="4106890"/>
          </a:xfrm>
        </p:spPr>
        <p:txBody>
          <a:bodyPr numCol="4" spcCol="144000">
            <a:normAutofit/>
          </a:bodyPr>
          <a:lstStyle>
            <a:lvl1pPr defTabSz="540000">
              <a:buFontTx/>
              <a:buNone/>
              <a:defRPr sz="1200"/>
            </a:lvl1pPr>
            <a:lvl2pPr marL="0" indent="0" defTabSz="540000">
              <a:buFontTx/>
              <a:buNone/>
              <a:defRPr sz="1200"/>
            </a:lvl2pPr>
            <a:lvl3pPr marL="230400" indent="0" defTabSz="540000">
              <a:buFontTx/>
              <a:buNone/>
              <a:defRPr sz="1200"/>
            </a:lvl3pPr>
            <a:lvl4pPr marL="462600" indent="0" defTabSz="540000">
              <a:buFontTx/>
              <a:buNone/>
              <a:defRPr sz="1200"/>
            </a:lvl4pPr>
            <a:lvl5pPr marL="693000" indent="0" defTabSz="540000">
              <a:buFontTx/>
              <a:buNone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007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0A19-C31D-D17E-333F-5FFC84C55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7F09D-CA65-1FAC-B1F6-091848CD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1AEE-F368-8957-E533-F548576E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DE676504-1990-FA12-2EC7-C96AF5346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6372-D161-EFA2-E8ED-37A8259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224E-3006-D545-7E15-81DF2E93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" name="Graphic 23">
            <a:extLst>
              <a:ext uri="{FF2B5EF4-FFF2-40B4-BE49-F238E27FC236}">
                <a16:creationId xmlns:a16="http://schemas.microsoft.com/office/drawing/2014/main" id="{CA34AAE7-7AA4-1685-C297-75524C24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und 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0888661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7" y="1819622"/>
            <a:ext cx="4918074" cy="427002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9843" y="1873250"/>
            <a:ext cx="5705544" cy="421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02524" y="0"/>
            <a:ext cx="4689475" cy="608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4800"/>
            <a:ext cx="703579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Referierenden | Einrichtung, Arial 10pt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35755B-4407-A686-A945-80E4D01E48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6" y="1819622"/>
            <a:ext cx="6716201" cy="4270028"/>
          </a:xfrm>
        </p:spPr>
        <p:txBody>
          <a:bodyPr/>
          <a:lstStyle>
            <a:lvl1pPr marL="0" indent="0"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973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37C05-0B52-73A3-9373-AAE32FCD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1404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AD72-55F4-7462-F73C-F21DAB61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6" y="1797878"/>
            <a:ext cx="11256962" cy="4291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5DDF-77CE-867B-91D2-364B6E5D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26" y="6389688"/>
            <a:ext cx="9847262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Referierenden | Einrichtung, Arial 10pt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BE3B-E0CA-7AC3-9201-404918DF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6306" y="6389078"/>
            <a:ext cx="1406769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F622B2-DCC2-4363-AA1C-8797E3A5E5C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091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80" r:id="rId4"/>
    <p:sldLayoutId id="2147483681" r:id="rId5"/>
    <p:sldLayoutId id="2147483654" r:id="rId6"/>
    <p:sldLayoutId id="2147483655" r:id="rId7"/>
    <p:sldLayoutId id="2147483657" r:id="rId8"/>
    <p:sldLayoutId id="2147483682" r:id="rId9"/>
    <p:sldLayoutId id="2147483673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21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95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10" pos="1182" userDrawn="1">
          <p15:clr>
            <a:srgbClr val="F26B43"/>
          </p15:clr>
        </p15:guide>
        <p15:guide id="14" pos="2069" userDrawn="1">
          <p15:clr>
            <a:srgbClr val="F26B43"/>
          </p15:clr>
        </p15:guide>
        <p15:guide id="16" pos="2953" userDrawn="1">
          <p15:clr>
            <a:srgbClr val="F26B43"/>
          </p15:clr>
        </p15:guide>
        <p15:guide id="20" pos="3839" userDrawn="1">
          <p15:clr>
            <a:srgbClr val="F26B43"/>
          </p15:clr>
        </p15:guide>
        <p15:guide id="22" pos="4726" userDrawn="1">
          <p15:clr>
            <a:srgbClr val="F26B43"/>
          </p15:clr>
        </p15:guide>
        <p15:guide id="26" pos="5611" userDrawn="1">
          <p15:clr>
            <a:srgbClr val="F26B43"/>
          </p15:clr>
        </p15:guide>
        <p15:guide id="28" pos="6497" userDrawn="1">
          <p15:clr>
            <a:srgbClr val="F26B43"/>
          </p15:clr>
        </p15:guide>
        <p15:guide id="30" pos="7385" userDrawn="1">
          <p15:clr>
            <a:srgbClr val="F26B43"/>
          </p15:clr>
        </p15:guide>
        <p15:guide id="31" orient="horz" pos="1180" userDrawn="1">
          <p15:clr>
            <a:srgbClr val="F26B43"/>
          </p15:clr>
        </p15:guide>
        <p15:guide id="33" orient="horz" pos="2065" userDrawn="1">
          <p15:clr>
            <a:srgbClr val="F26B43"/>
          </p15:clr>
        </p15:guide>
        <p15:guide id="34" orient="horz" pos="2950" userDrawn="1">
          <p15:clr>
            <a:srgbClr val="F26B43"/>
          </p15:clr>
        </p15:guide>
        <p15:guide id="36" orient="horz" pos="3836" userDrawn="1">
          <p15:clr>
            <a:srgbClr val="F26B43"/>
          </p15:clr>
        </p15:guide>
        <p15:guide id="37" orient="horz" pos="4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-berlin.de/brazil" TargetMode="External"/><Relationship Id="rId2" Type="http://schemas.openxmlformats.org/officeDocument/2006/relationships/hyperlink" Target="mailto:saopaulo@fu-berli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-berlin.de/direktaustausch" TargetMode="External"/><Relationship Id="rId2" Type="http://schemas.openxmlformats.org/officeDocument/2006/relationships/hyperlink" Target="mailto:auslstud@zedat.fu-berlin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-berlin.de/studium/international/studium_ausland/direkt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-berlin.de/studium/international/studium_ausland/daad-fulbright-weitere/daad-fulbright-weitere/daad.html" TargetMode="External"/><Relationship Id="rId2" Type="http://schemas.openxmlformats.org/officeDocument/2006/relationships/hyperlink" Target="https://www.fu-berlin.de/studium/international/studium_ausland/promo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f&#246;g.de/bafoeg/de/das-bafoeg-alle-infos-auf-einen-blick/einzelfragen-der-foerderung/gibt-es-bafoeg-auch-im-ausland/gibt-es-bafoeg-auch-im-auslan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@lai.fu-berlin.d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uslstud@fu-berli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D4E0-1C1B-31B3-E0A7-950661B33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466725" y="1873249"/>
            <a:ext cx="11256349" cy="2137743"/>
          </a:xfrm>
        </p:spPr>
        <p:txBody>
          <a:bodyPr/>
          <a:lstStyle/>
          <a:p>
            <a:r>
              <a:rPr lang="de-DE" dirty="0"/>
              <a:t>Direktaustausch Lateinamerika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E6AEFD8-0803-538D-C0CD-7E26439A01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466725" y="4638260"/>
            <a:ext cx="11256963" cy="1451389"/>
          </a:xfrm>
        </p:spPr>
        <p:txBody>
          <a:bodyPr/>
          <a:lstStyle/>
          <a:p>
            <a:r>
              <a:rPr lang="de-DE" dirty="0"/>
              <a:t>Go-Out-Tag 2024 </a:t>
            </a:r>
          </a:p>
          <a:p>
            <a:r>
              <a:rPr lang="de-DE" dirty="0"/>
              <a:t>Internationale Studierendenmobilität</a:t>
            </a:r>
          </a:p>
          <a:p>
            <a:r>
              <a:rPr lang="de-DE"/>
              <a:t>19.06.2024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485A1-F29B-591B-29D7-DDC2F1BD13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2837005D-EC94-4099-8741-1D08CEDB7B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645" r="7645"/>
          <a:stretch>
            <a:fillRect/>
          </a:stretch>
        </p:blipFill>
        <p:spPr>
          <a:xfrm>
            <a:off x="9973340" y="471147"/>
            <a:ext cx="1750348" cy="63057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4755542-AFAE-4752-8494-FDBFDCC6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20" y="391422"/>
            <a:ext cx="22367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43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8E99ED-BA0D-4F57-9373-8F786CF2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67" y="-87227"/>
            <a:ext cx="4629796" cy="6763694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371064-E5E3-4710-B412-42B8E2C8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10</a:t>
            </a:fld>
            <a:endParaRPr lang="de-DE" noProof="0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01CA7EFD-A456-4E63-A02A-E9F091288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4751" y="2088324"/>
            <a:ext cx="1402202" cy="932769"/>
          </a:xfrm>
          <a:prstGeom prst="rect">
            <a:avLst/>
          </a:prstGeom>
        </p:spPr>
      </p:pic>
      <p:pic>
        <p:nvPicPr>
          <p:cNvPr id="12" name="Picture 4" descr="Bild in Originalgröße anzeigen">
            <a:extLst>
              <a:ext uri="{FF2B5EF4-FFF2-40B4-BE49-F238E27FC236}">
                <a16:creationId xmlns:a16="http://schemas.microsoft.com/office/drawing/2014/main" id="{1053BA57-ED06-4AFC-BAFA-042598F6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52" y="3223497"/>
            <a:ext cx="139858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762B798B-009A-40A9-87AE-D3813E14B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19" y="4299665"/>
            <a:ext cx="13985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2777738D-C5BF-4D3B-BC75-DD912B9F6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92" y="5615197"/>
            <a:ext cx="13779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909FBF9-E34D-4A41-B57F-C7CB0B9BB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4" y="4460531"/>
            <a:ext cx="1376901" cy="917575"/>
          </a:xfrm>
          <a:prstGeom prst="rect">
            <a:avLst/>
          </a:prstGeom>
        </p:spPr>
      </p:pic>
      <p:pic>
        <p:nvPicPr>
          <p:cNvPr id="16" name="Grafik 1">
            <a:extLst>
              <a:ext uri="{FF2B5EF4-FFF2-40B4-BE49-F238E27FC236}">
                <a16:creationId xmlns:a16="http://schemas.microsoft.com/office/drawing/2014/main" id="{D650A677-75A8-4CF9-917E-5BBEBA5F1C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96" y="3169523"/>
            <a:ext cx="14001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CEE4B1A-0EB0-4D98-9B80-B53C8201A9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52" y="5437898"/>
            <a:ext cx="1521888" cy="9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Wohin? Spanischsprachiges Lateinamerika 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0FBB19-64BB-4E31-BA2A-C318D72B9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de-DE" b="1" dirty="0" err="1">
                <a:solidFill>
                  <a:schemeClr val="tx2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Mexiko</a:t>
            </a:r>
            <a:endParaRPr lang="en-US" altLang="de-DE" b="1" dirty="0">
              <a:solidFill>
                <a:schemeClr val="tx2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 Nacional </a:t>
            </a:r>
            <a:r>
              <a:rPr lang="en-US" altLang="de-DE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Autónoma</a:t>
            </a: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de México (UNAM)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8 Semesterplätze MA-Studierende 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10 Semesterplätze BA-Studierende</a:t>
            </a:r>
            <a:endParaRPr lang="en-US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Die UNAM bietet 4 Semesterplätze mit Stipendium für MA-Studierende in Höhe von ca. </a:t>
            </a:r>
            <a:r>
              <a:rPr 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770 €/Monat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Die UNAM bietet </a:t>
            </a:r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4 Semesterplätze mit Stipendium für BA-Studierende in Höhe von ca. 630€ /Monat</a:t>
            </a:r>
            <a:endParaRPr 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179387" lvl="1" indent="0" eaLnBrk="1" hangingPunct="1">
              <a:buNone/>
              <a:defRPr/>
            </a:pPr>
            <a:endParaRPr 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de-DE" u="sng" dirty="0">
                <a:latin typeface="Source Sans Pro" panose="020B0503030403020204" pitchFamily="34" charset="0"/>
                <a:cs typeface="NexusSansPro" panose="020B0504030101020102" pitchFamily="34" charset="0"/>
              </a:rPr>
              <a:t>BA-Studierenden</a:t>
            </a:r>
            <a:r>
              <a:rPr 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müssen einen offiziellen Sprachtest einreichen: DELE oder SIELE mit einem B2 Niveau. Zum Zeitpunkt der Bewerbung an der UNAM sollte ein ECTS Anteil von 40% der zu erbringenden Gesamt-ECTS des Bachelors nachgewiesen werden. 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Notendurchschnitt von 8/10 (bis 2,3) nachweisen</a:t>
            </a:r>
            <a:endParaRPr lang="en-US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endParaRPr lang="de-DE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0686161-D804-44AE-B3A3-90A6B053DF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466" y="253499"/>
            <a:ext cx="140220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768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Wohin? Spanischsprachiges Lateinamerika 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B0C18-4ABB-4399-82B6-559AF3BC6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b="1" dirty="0" err="1">
                <a:solidFill>
                  <a:schemeClr val="tx2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Mexiko</a:t>
            </a:r>
            <a:endParaRPr lang="en-US" altLang="de-DE" b="1" dirty="0">
              <a:solidFill>
                <a:schemeClr val="tx2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 de Guadalajara (</a:t>
            </a:r>
            <a:r>
              <a:rPr lang="en-US" altLang="de-DE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UdeG</a:t>
            </a: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)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4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für BA- und MA-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Die Universidad de Guadalajara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gewährt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zwei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Stipendien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pro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akad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.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Jahr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(40,000 Mex. pesos ~ ca. 2000 €/Semester).</a:t>
            </a:r>
          </a:p>
          <a:p>
            <a:pPr lvl="1" eaLnBrk="1" hangingPunct="1">
              <a:buFontTx/>
              <a:buChar char="•"/>
              <a:defRPr/>
            </a:pPr>
            <a:endParaRPr lang="en-US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Colegio de México (COLMEX)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10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für MA-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Wichtig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: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sehr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gute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Studienleistungen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: &lt; 2,0 und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zweites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Gutachten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in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englischer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oder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spanischer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Sprache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für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Bewerbung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notwendig</a:t>
            </a:r>
            <a:endParaRPr lang="en-US" altLang="de-DE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endParaRPr lang="de-DE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07EE39-5EA8-4661-96BD-B8ABF41F00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087" y="227694"/>
            <a:ext cx="140220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561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Wohin? Spanischsprachiges Lateinamerika 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BCEDC-55CF-454A-9099-5946FC3DF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1266918"/>
            <a:ext cx="9858374" cy="4908795"/>
          </a:xfrm>
        </p:spPr>
        <p:txBody>
          <a:bodyPr>
            <a:normAutofit fontScale="47500" lnSpcReduction="20000"/>
          </a:bodyPr>
          <a:lstStyle/>
          <a:p>
            <a:pPr marL="0" indent="0">
              <a:defRPr/>
            </a:pPr>
            <a:r>
              <a:rPr lang="en-US" sz="4200" b="1" dirty="0" err="1">
                <a:solidFill>
                  <a:schemeClr val="tx2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Kolumbien</a:t>
            </a:r>
            <a:endParaRPr lang="en-US" sz="4200" b="1" dirty="0">
              <a:solidFill>
                <a:schemeClr val="tx2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4200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Pontificia Universidad Javeriana, Bogotá </a:t>
            </a:r>
          </a:p>
          <a:p>
            <a:pPr marL="563563" lvl="2" indent="-182563">
              <a:buFont typeface="Arial" pitchFamily="34" charset="0"/>
              <a:buChar char="•"/>
              <a:defRPr/>
            </a:pPr>
            <a:r>
              <a:rPr lang="en-US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2 </a:t>
            </a:r>
            <a:r>
              <a:rPr lang="en-US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für BA- und MA-</a:t>
            </a:r>
            <a:r>
              <a:rPr lang="en-US" altLang="de-DE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endParaRPr lang="en-US" sz="4200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4200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 Nacional de Colombia, Bogotá </a:t>
            </a:r>
          </a:p>
          <a:p>
            <a:pPr marL="563563" lvl="2" indent="-182563">
              <a:buFont typeface="Arial" pitchFamily="34" charset="0"/>
              <a:buChar char="•"/>
              <a:defRPr/>
            </a:pPr>
            <a:r>
              <a:rPr lang="en-US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6 </a:t>
            </a:r>
            <a:r>
              <a:rPr lang="en-US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für BA- und MA-</a:t>
            </a:r>
            <a:r>
              <a:rPr lang="en-US" altLang="de-DE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endParaRPr lang="en-US" sz="4200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563563" lvl="2" indent="-182563">
              <a:buFont typeface="Arial" pitchFamily="34" charset="0"/>
              <a:buChar char="•"/>
              <a:defRPr/>
            </a:pPr>
            <a:r>
              <a:rPr 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3 Stipendien (à $ 5.000.000 COP/Semester ~ 1136,78 Euro; unter der Bedingung, dass keine andere finanzielle Förderung erhalten wird)</a:t>
            </a:r>
            <a:endParaRPr lang="en-US" altLang="de-DE" sz="4200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4200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 de los Andes, Bogotá </a:t>
            </a:r>
          </a:p>
          <a:p>
            <a:pPr marL="563563" lvl="2" indent="-182563">
              <a:buFont typeface="Arial" pitchFamily="34" charset="0"/>
              <a:buChar char="•"/>
              <a:defRPr/>
            </a:pPr>
            <a:r>
              <a:rPr lang="en-US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4 </a:t>
            </a:r>
            <a:r>
              <a:rPr lang="en-US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für BA- und MA-</a:t>
            </a:r>
            <a:r>
              <a:rPr lang="en-US" altLang="de-DE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endParaRPr lang="en-US" sz="4200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563563" lvl="2" indent="-182563">
              <a:buFont typeface="Arial" pitchFamily="34" charset="0"/>
              <a:buChar char="•"/>
              <a:defRPr/>
            </a:pPr>
            <a:r>
              <a:rPr 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kostenlose Unterbringung für 2 Semester</a:t>
            </a:r>
            <a:endParaRPr lang="en-US" sz="4200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endParaRPr lang="en-US" sz="4200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0" indent="0">
              <a:defRPr/>
            </a:pPr>
            <a:r>
              <a:rPr lang="en-US" sz="4200" b="1" dirty="0">
                <a:solidFill>
                  <a:schemeClr val="tx2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Peru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4200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Pontificia Universidad </a:t>
            </a:r>
            <a:r>
              <a:rPr lang="en-US" sz="4200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Católica</a:t>
            </a:r>
            <a:r>
              <a:rPr lang="en-US" sz="4200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de Perú, Lima (PUCP)</a:t>
            </a:r>
          </a:p>
          <a:p>
            <a:pPr marL="538163" lvl="1">
              <a:buFontTx/>
              <a:buChar char="•"/>
              <a:defRPr/>
            </a:pP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2 </a:t>
            </a:r>
            <a:r>
              <a:rPr lang="en-US" altLang="de-DE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für BA- und MA-</a:t>
            </a:r>
            <a:r>
              <a:rPr lang="en-US" altLang="de-DE" sz="42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</a:p>
          <a:p>
            <a:pPr marL="538163" lvl="1">
              <a:buFontTx/>
              <a:buChar char="•"/>
              <a:defRPr/>
            </a:pPr>
            <a:r>
              <a:rPr lang="de-DE" alt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PUCP </a:t>
            </a:r>
            <a:r>
              <a:rPr lang="de-DE" sz="4200" dirty="0">
                <a:latin typeface="Source Sans Pro" panose="020B0503030403020204" pitchFamily="34" charset="0"/>
                <a:cs typeface="NexusSansPro" panose="020B0504030101020102" pitchFamily="34" charset="0"/>
              </a:rPr>
              <a:t>gewährt 380 USD/Monat.</a:t>
            </a:r>
            <a:endParaRPr lang="en-US" altLang="de-DE" sz="4200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endParaRPr lang="de-DE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E30A796-59C9-4108-AF24-D68D160E9C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7" name="Picture 4" descr="Bild in Originalgröße anze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77" y="115225"/>
            <a:ext cx="139858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76" y="1266918"/>
            <a:ext cx="13985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BBF603-A00E-4B07-8C92-E0CC108D8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47" y="3332348"/>
            <a:ext cx="4870516" cy="32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237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Wohin? Spanischsprachiges Lateinamerika 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F14AD-9FF8-429F-AF27-ABED56C78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e-DE" b="1" dirty="0">
                <a:solidFill>
                  <a:schemeClr val="tx2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Chile</a:t>
            </a:r>
          </a:p>
          <a:p>
            <a:pPr eaLnBrk="1" hangingPunct="1">
              <a:buFontTx/>
              <a:buChar char="•"/>
            </a:pP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Pontificia Universidad </a:t>
            </a:r>
            <a:r>
              <a:rPr lang="en-US" altLang="de-DE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Católica</a:t>
            </a: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de Chile, Santiago (UC)</a:t>
            </a:r>
          </a:p>
          <a:p>
            <a:pPr lvl="2">
              <a:buFontTx/>
              <a:buChar char="•"/>
            </a:pP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4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für BA- und MA-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endParaRPr lang="en-US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/>
            <a:endParaRPr lang="en-US" altLang="de-DE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 de Santiago de Chile</a:t>
            </a:r>
          </a:p>
          <a:p>
            <a:pPr marL="461962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4 Semesterplätze für BA- und MA-Studierende</a:t>
            </a:r>
          </a:p>
          <a:p>
            <a:pPr marL="0" indent="0"/>
            <a:endParaRPr 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0" indent="0"/>
            <a:r>
              <a:rPr lang="de-DE" b="1" dirty="0">
                <a:solidFill>
                  <a:schemeClr val="tx2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Uruguay</a:t>
            </a:r>
          </a:p>
          <a:p>
            <a:pPr marL="0" indent="0"/>
            <a:r>
              <a:rPr 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 </a:t>
            </a:r>
            <a:r>
              <a:rPr lang="de-DE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Católica</a:t>
            </a:r>
            <a:r>
              <a:rPr 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del Uruguay</a:t>
            </a:r>
          </a:p>
          <a:p>
            <a:pPr marL="461962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4 Semesterplätze für BA- und MA-Studierende</a:t>
            </a:r>
            <a:endParaRPr lang="de-DE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/>
            <a:endParaRPr lang="en-US" altLang="de-DE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altLang="de-DE" dirty="0">
              <a:latin typeface="NexusSansPro" panose="020B0504030101020102" pitchFamily="34" charset="0"/>
              <a:cs typeface="NexusSansPro" panose="020B0504030101020102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altLang="de-DE" dirty="0">
              <a:latin typeface="NexusSansPro" panose="020B0504030101020102" pitchFamily="34" charset="0"/>
              <a:cs typeface="NexusSansPro" panose="020B0504030101020102" pitchFamily="34" charset="0"/>
            </a:endParaRPr>
          </a:p>
          <a:p>
            <a:endParaRPr lang="de-DE" dirty="0"/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390" y="141888"/>
            <a:ext cx="13779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79D541-97C3-4B69-BE0E-CB98AD82F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90" y="1189705"/>
            <a:ext cx="1376901" cy="91757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C913593-EE10-4E1E-A8F1-A16F026567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0A14F44-C836-431E-9794-565C58159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69" y="2954339"/>
            <a:ext cx="5455562" cy="36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4613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Wohin</a:t>
            </a:r>
            <a:r>
              <a:rPr lang="de-DE" sz="3600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? </a:t>
            </a: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Spanischsprachiges</a:t>
            </a:r>
            <a:r>
              <a:rPr lang="de-DE" sz="3600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 Lateinamerika </a:t>
            </a:r>
            <a:endParaRPr lang="de-DE" sz="3600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D38547-4930-45FE-8091-1BB01189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e-DE" b="1" dirty="0" err="1">
                <a:solidFill>
                  <a:schemeClr val="tx2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Argentinien</a:t>
            </a:r>
            <a:endParaRPr lang="en-US" altLang="de-DE" b="1" dirty="0">
              <a:solidFill>
                <a:schemeClr val="tx2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Universidad de Buenos Aires (UBA)</a:t>
            </a:r>
          </a:p>
          <a:p>
            <a:pPr lvl="2">
              <a:buFontTx/>
              <a:buChar char="•"/>
            </a:pP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unbegrenzte</a:t>
            </a:r>
            <a:r>
              <a:rPr lang="en-US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Semesterplätze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für BA-</a:t>
            </a:r>
            <a:r>
              <a:rPr lang="en-US" altLang="de-DE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Studierende</a:t>
            </a:r>
            <a:r>
              <a:rPr lang="en-US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</a:p>
          <a:p>
            <a:pPr lvl="2">
              <a:buFontTx/>
              <a:buChar char="•"/>
            </a:pPr>
            <a:r>
              <a:rPr lang="es-ES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es-ES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Fakultät</a:t>
            </a:r>
            <a:r>
              <a:rPr lang="es-ES" dirty="0">
                <a:latin typeface="Source Sans Pro" panose="020B0503030403020204" pitchFamily="34" charset="0"/>
                <a:cs typeface="NexusSansPro" panose="020B0504030101020102" pitchFamily="34" charset="0"/>
              </a:rPr>
              <a:t>: Facultad de Filosofía y Letras</a:t>
            </a:r>
            <a:endParaRPr lang="en-US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eaLnBrk="1" hangingPunct="1"/>
            <a:endParaRPr lang="en-US" altLang="de-DE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 </a:t>
            </a:r>
            <a:r>
              <a:rPr lang="de-DE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Nacional</a:t>
            </a:r>
            <a:r>
              <a:rPr 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de Córdoba (UNC)</a:t>
            </a:r>
          </a:p>
          <a:p>
            <a:pPr marL="461962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4 Semesterplätze für BA-Studierende</a:t>
            </a:r>
          </a:p>
          <a:p>
            <a:endParaRPr lang="de-DE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20BFC4D-AC76-4BA1-87AA-BA9809560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28A3BA-A364-497A-B1F0-F8F6CBA31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93" y="210251"/>
            <a:ext cx="1521888" cy="9511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BA7CB19-DBA5-4A5B-BCAB-0199B5D69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36" y="2614908"/>
            <a:ext cx="5593745" cy="37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211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Wohin? </a:t>
            </a:r>
            <a:b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</a:br>
            <a:r>
              <a:rPr lang="de-DE" dirty="0" err="1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Portugiesischsprachiges</a:t>
            </a: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 Lateinamerika (Brasilien</a:t>
            </a:r>
            <a:r>
              <a:rPr lang="de-DE" sz="3600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) </a:t>
            </a:r>
            <a:endParaRPr lang="de-DE" sz="3600" dirty="0">
              <a:latin typeface="Source Sans Pro" panose="020B0503030403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DE7A86-F1D6-456C-97B5-465231C6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1475" indent="-285750">
              <a:buFont typeface="Arial" panose="020B0604020202020204" pitchFamily="34" charset="0"/>
              <a:buChar char="•"/>
              <a:defRPr/>
            </a:pPr>
            <a:r>
              <a:rPr lang="pt-BR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Universidade Federal do Rio de Janeiro (UFRJ)</a:t>
            </a:r>
          </a:p>
          <a:p>
            <a:pPr marL="601875" lvl="1" indent="-285750">
              <a:defRPr/>
            </a:pPr>
            <a:r>
              <a:rPr lang="pt-BR" dirty="0">
                <a:latin typeface="Source Sans Pro" panose="020B0503030403020204" pitchFamily="34" charset="0"/>
                <a:cs typeface="NexusSansPro" panose="020B0504030101020102" pitchFamily="34" charset="0"/>
              </a:rPr>
              <a:t>10 Semesterplätze für BA- und MA-Studierende</a:t>
            </a:r>
          </a:p>
          <a:p>
            <a:pPr marL="371475" indent="-285750">
              <a:buFont typeface="Arial" panose="020B0604020202020204" pitchFamily="34" charset="0"/>
              <a:buChar char="•"/>
              <a:defRPr/>
            </a:pPr>
            <a:endParaRPr lang="pt-BR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371475" indent="-285750">
              <a:buFont typeface="Arial" panose="020B0604020202020204" pitchFamily="34" charset="0"/>
              <a:buChar char="•"/>
              <a:defRPr/>
            </a:pPr>
            <a:r>
              <a:rPr lang="pt-BR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Pontifícia Universidade Católica do Rio de Janeiro (PUC Rio)</a:t>
            </a:r>
          </a:p>
          <a:p>
            <a:pPr marL="601875" lvl="1" indent="-285750">
              <a:defRPr/>
            </a:pPr>
            <a:r>
              <a:rPr lang="pt-BR" dirty="0">
                <a:latin typeface="Source Sans Pro" panose="020B0503030403020204" pitchFamily="34" charset="0"/>
                <a:cs typeface="NexusSansPro" panose="020B0504030101020102" pitchFamily="34" charset="0"/>
              </a:rPr>
              <a:t>5 Semesterplätze für BA- und MA-Studierende</a:t>
            </a:r>
          </a:p>
          <a:p>
            <a:pPr marL="371475" indent="-285750">
              <a:buFont typeface="Arial" panose="020B0604020202020204" pitchFamily="34" charset="0"/>
              <a:buChar char="•"/>
              <a:defRPr/>
            </a:pPr>
            <a:endParaRPr lang="pt-BR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371475" indent="-285750">
              <a:buFont typeface="Arial" panose="020B0604020202020204" pitchFamily="34" charset="0"/>
              <a:buChar char="•"/>
              <a:defRPr/>
            </a:pPr>
            <a:r>
              <a:rPr lang="de-DE" b="1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Universidade</a:t>
            </a:r>
            <a:r>
              <a:rPr 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 de São Paulo (USP)</a:t>
            </a:r>
            <a:endParaRPr lang="pt-BR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601875" lvl="1" indent="-285750">
              <a:defRPr/>
            </a:pPr>
            <a:r>
              <a:rPr lang="pt-BR" dirty="0">
                <a:latin typeface="Source Sans Pro" panose="020B0503030403020204" pitchFamily="34" charset="0"/>
                <a:cs typeface="NexusSansPro" panose="020B0504030101020102" pitchFamily="34" charset="0"/>
              </a:rPr>
              <a:t>6 Semesterplätze für BA-Studierende</a:t>
            </a:r>
          </a:p>
          <a:p>
            <a:pPr marL="601875" lvl="1" indent="-285750">
              <a:defRPr/>
            </a:pPr>
            <a:endParaRPr lang="pt-BR" b="1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434975" indent="-342900">
              <a:buFont typeface="Arial" panose="020B0604020202020204" pitchFamily="34" charset="0"/>
              <a:buChar char="•"/>
              <a:defRPr/>
            </a:pPr>
            <a:r>
              <a:rPr lang="pt-BR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Universidade de Campinas (Unicamp)</a:t>
            </a:r>
          </a:p>
          <a:p>
            <a:pPr marL="665375" lvl="1" indent="-342900">
              <a:defRPr/>
            </a:pPr>
            <a:r>
              <a:rPr lang="pt-BR" dirty="0">
                <a:latin typeface="Source Sans Pro" panose="020B0503030403020204" pitchFamily="34" charset="0"/>
                <a:cs typeface="NexusSansPro" panose="020B0504030101020102" pitchFamily="34" charset="0"/>
              </a:rPr>
              <a:t>8 Semesterplätze für BA- und MA-Studierende</a:t>
            </a:r>
          </a:p>
          <a:p>
            <a:pPr marL="639763" lvl="1" indent="-90488">
              <a:buFont typeface="Arial" pitchFamily="34" charset="0"/>
              <a:buChar char="•"/>
              <a:defRPr/>
            </a:pPr>
            <a:endParaRPr lang="pt-BR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639763" lvl="1" indent="-90488">
              <a:buFont typeface="Arial" pitchFamily="34" charset="0"/>
              <a:buChar char="•"/>
              <a:defRPr/>
            </a:pPr>
            <a:endParaRPr lang="pt-BR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409363" indent="-90488">
              <a:buFont typeface="Arial" pitchFamily="34" charset="0"/>
              <a:buChar char="•"/>
              <a:defRPr/>
            </a:pPr>
            <a:endParaRPr lang="pt-BR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92075">
              <a:defRPr/>
            </a:pPr>
            <a:endParaRPr lang="pt-BR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840" y="118549"/>
            <a:ext cx="14001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F888811-1955-4B90-87B7-099A8AB75D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F9C012-4A6E-4CF0-815A-64342590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38" y="3306246"/>
            <a:ext cx="5041050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49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11532-9EEE-AD8D-1D57-5F69CF004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2980-C0A8-6868-2B26-A8B55A6B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Verbindungsbüros der Freien Universität Berlin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1A8F94-7121-0881-2EA1-B5465CD2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pPr/>
              <a:t>17</a:t>
            </a:fld>
            <a:endParaRPr lang="de-DE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7B8A61-C500-0F13-2129-21A923F50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38631" y="184061"/>
            <a:ext cx="9978293" cy="63884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327DE30-0550-5C6C-CE18-7D398C1A86CE}"/>
              </a:ext>
            </a:extLst>
          </p:cNvPr>
          <p:cNvSpPr txBox="1"/>
          <p:nvPr/>
        </p:nvSpPr>
        <p:spPr>
          <a:xfrm>
            <a:off x="6456745" y="2845833"/>
            <a:ext cx="1748127" cy="1854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1000" dirty="0"/>
              <a:t>Freie Universität Berlin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4604FF0-712F-04FD-9EC0-46608AA959E2}"/>
              </a:ext>
            </a:extLst>
          </p:cNvPr>
          <p:cNvSpPr/>
          <p:nvPr/>
        </p:nvSpPr>
        <p:spPr>
          <a:xfrm>
            <a:off x="6195074" y="2845833"/>
            <a:ext cx="185471" cy="185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BE4286-BE49-B75D-15A8-C6D385CABDF7}"/>
              </a:ext>
            </a:extLst>
          </p:cNvPr>
          <p:cNvSpPr txBox="1"/>
          <p:nvPr/>
        </p:nvSpPr>
        <p:spPr>
          <a:xfrm>
            <a:off x="7331179" y="3231397"/>
            <a:ext cx="1748127" cy="1854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1000" dirty="0"/>
              <a:t>Tbilissi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8B83B86-D7C8-E660-075B-4CD4554B4C0A}"/>
              </a:ext>
            </a:extLst>
          </p:cNvPr>
          <p:cNvSpPr/>
          <p:nvPr/>
        </p:nvSpPr>
        <p:spPr>
          <a:xfrm>
            <a:off x="7074166" y="3231397"/>
            <a:ext cx="185471" cy="185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A62DE7-8B4F-E621-A7B6-FB8DF426AFCF}"/>
              </a:ext>
            </a:extLst>
          </p:cNvPr>
          <p:cNvSpPr txBox="1"/>
          <p:nvPr/>
        </p:nvSpPr>
        <p:spPr>
          <a:xfrm>
            <a:off x="5004965" y="4961729"/>
            <a:ext cx="1748127" cy="1854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1000" dirty="0"/>
              <a:t>São Paulo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AEA5BBC-C112-45E6-63EC-0254BEDA4A75}"/>
              </a:ext>
            </a:extLst>
          </p:cNvPr>
          <p:cNvSpPr/>
          <p:nvPr/>
        </p:nvSpPr>
        <p:spPr>
          <a:xfrm>
            <a:off x="4745260" y="4961729"/>
            <a:ext cx="185471" cy="185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E44E92-DF93-B6DB-01F5-9114A8C5F8F1}"/>
              </a:ext>
            </a:extLst>
          </p:cNvPr>
          <p:cNvSpPr txBox="1"/>
          <p:nvPr/>
        </p:nvSpPr>
        <p:spPr>
          <a:xfrm>
            <a:off x="4918675" y="3594756"/>
            <a:ext cx="1748127" cy="1854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000" dirty="0"/>
              <a:t>Kairo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F6824B-CC43-3D03-CDC2-3C418D8B5086}"/>
              </a:ext>
            </a:extLst>
          </p:cNvPr>
          <p:cNvSpPr/>
          <p:nvPr/>
        </p:nvSpPr>
        <p:spPr>
          <a:xfrm>
            <a:off x="6753092" y="3594756"/>
            <a:ext cx="185471" cy="185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D2A2E5C-1560-C292-AA6F-4CC80A3E73E0}"/>
              </a:ext>
            </a:extLst>
          </p:cNvPr>
          <p:cNvSpPr txBox="1"/>
          <p:nvPr/>
        </p:nvSpPr>
        <p:spPr>
          <a:xfrm>
            <a:off x="8176639" y="3671831"/>
            <a:ext cx="1748127" cy="1854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1000" dirty="0"/>
              <a:t>Neu-Delhi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9871835-1355-2E09-25CB-CA3C8E29236E}"/>
              </a:ext>
            </a:extLst>
          </p:cNvPr>
          <p:cNvSpPr/>
          <p:nvPr/>
        </p:nvSpPr>
        <p:spPr>
          <a:xfrm>
            <a:off x="7914968" y="3671831"/>
            <a:ext cx="185471" cy="185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11791D9-65D5-4FAB-9445-D3C35408B6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116997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Verbindungsbüro São Paulo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0E9A40-A8A3-4787-AE53-DE4B9E4D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Christian Lazar </a:t>
            </a:r>
          </a:p>
          <a:p>
            <a:r>
              <a:rPr lang="pt-BR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c/o Deutsches Wissenschafts- und Innovationshaus São Paulo (DWIH)</a:t>
            </a:r>
          </a:p>
          <a:p>
            <a:r>
              <a:rPr lang="pt-BR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Rua Verbo Divino, 1488, Bloco D, Térreo </a:t>
            </a:r>
          </a:p>
          <a:p>
            <a:r>
              <a:rPr lang="pt-BR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04719-904 São Paulo - SP </a:t>
            </a:r>
          </a:p>
          <a:p>
            <a:r>
              <a:rPr lang="pt-BR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Brasilien</a:t>
            </a:r>
            <a:endParaRPr lang="de-DE" altLang="de-DE" sz="2000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E-Mail: </a:t>
            </a:r>
            <a:r>
              <a:rPr lang="de-DE" altLang="de-DE" sz="2000" dirty="0">
                <a:latin typeface="Source Sans Pro" panose="020B0503030403020204" pitchFamily="34" charset="0"/>
                <a:cs typeface="NexusSansPro" panose="020B0504030101020102" pitchFamily="34" charset="0"/>
                <a:hlinkClick r:id="rId2"/>
              </a:rPr>
              <a:t>saopaulo@fu-berlin.de</a:t>
            </a:r>
            <a:r>
              <a:rPr lang="de-DE" altLang="de-DE" sz="20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</a:p>
          <a:p>
            <a:r>
              <a:rPr lang="de-DE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Homepage: </a:t>
            </a:r>
            <a:r>
              <a:rPr lang="de-DE" altLang="de-DE" sz="2000" dirty="0">
                <a:latin typeface="Source Sans Pro" panose="020B0503030403020204" pitchFamily="34" charset="0"/>
                <a:cs typeface="NexusSansPro" panose="020B0504030101020102" pitchFamily="34" charset="0"/>
                <a:hlinkClick r:id="rId3"/>
              </a:rPr>
              <a:t>www.fu-berlin.de/brazil</a:t>
            </a:r>
            <a:r>
              <a:rPr lang="de-DE" altLang="de-DE" sz="20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5F89DED-8D52-41ED-B368-06D5B5306F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4BEB37-DC8E-4B63-BA6F-82AF9BFFF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30" y="2776537"/>
            <a:ext cx="5737557" cy="36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908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Direktaustausch Lateinamerika:</a:t>
            </a:r>
            <a:b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</a:b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Organisation und Beratung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Kontakt</a:t>
            </a:r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Sabine Simon</a:t>
            </a: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Direktaustausch-Team</a:t>
            </a: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Studierenden Service Center (SSC)</a:t>
            </a: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Iltisstr. 4, 14195 Berlin</a:t>
            </a:r>
          </a:p>
          <a:p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E-Mail: </a:t>
            </a:r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  <a:hlinkClick r:id="rId2"/>
              </a:rPr>
              <a:t>auslstud@zedat.fu-berlin.de</a:t>
            </a:r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Tel.: (030) 838 73930</a:t>
            </a: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  <a:hlinkClick r:id="rId3"/>
              </a:rPr>
              <a:t>www.fu-berlin.de/direktaustausch</a:t>
            </a:r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8A373-FC5E-4B30-BA65-E63A2EDDD8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243284-D909-4E85-ADE9-619C49218103}"/>
              </a:ext>
            </a:extLst>
          </p:cNvPr>
          <p:cNvSpPr/>
          <p:nvPr/>
        </p:nvSpPr>
        <p:spPr>
          <a:xfrm>
            <a:off x="9584674" y="0"/>
            <a:ext cx="26073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Präsenz-Sprechstunden finden  dienstags und donnerstags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von 9:30 - 12:30 Uhr  und 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von 14:00 – 17:00 Uhr statt.</a:t>
            </a:r>
          </a:p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6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Direktaustausch in Lateinamerika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33A19F-F141-45AF-87F4-1BFA4EF3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Es folgt eine Präsentation mit Informationen für den </a:t>
            </a:r>
            <a:r>
              <a:rPr lang="de-DE" sz="20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Direktaustausch</a:t>
            </a: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Aktuelle Informationen und verbindliche Aussagen zum Direktaustausch sind stets auf deren </a:t>
            </a:r>
            <a:r>
              <a:rPr lang="de-DE" sz="2000" b="1" dirty="0">
                <a:solidFill>
                  <a:schemeClr val="accent4"/>
                </a:solidFill>
                <a:latin typeface="Source Sans Pro" panose="020B0503030403020204" pitchFamily="34" charset="0"/>
                <a:cs typeface="NexusSansPro" panose="020B0504030101020102" pitchFamily="34" charset="0"/>
                <a:hlinkClick r:id="rId2"/>
              </a:rPr>
              <a:t>Homepage</a:t>
            </a:r>
            <a:r>
              <a:rPr lang="de-DE" sz="2000" dirty="0">
                <a:solidFill>
                  <a:schemeClr val="accent4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zu finden und in der Beratung durch das </a:t>
            </a:r>
            <a:r>
              <a:rPr lang="de-DE" sz="20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Team des Direktaustauschs </a:t>
            </a: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zu erhalten.</a:t>
            </a:r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C4474-F539-4FDD-97B0-94833DAC98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269183890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94AB7-DF66-40A5-ACF7-E3A774C9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Finanzierung des Auslandsstudiums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085E67-5991-487E-B780-21F317B9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PROMOS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Programm zur Steigerung der Mobilität von Studierenden deutscher Hochschulen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Das umfangreichste Stipendienprogramm bietet der 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DAAD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mit seinen Jahresstipendien für alle Fächer an: Lebenskostenstipendium, zusätzlich eine Reisekrankenversicherung und eine Reisekostenpauschale.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Auslands-BAföG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ist eine tolle finanzielle Förderungsmöglichkeit für ein ganzes Auslandsstudium, Auslandssemester oder Auslandspraktikum im europäischen und außereuropäischen Ausland. Der Antrag sollte 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mindestens sechs Monate vor Beginn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des Auslandsaufenthaltes gestellt werden.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08E9FA-4EFC-408B-A4B4-A979497E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20</a:t>
            </a:fld>
            <a:endParaRPr lang="de-DE" noProof="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BDED5F-546E-493B-858B-7BF8E101CE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82251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1E517-6F0B-C1EB-1E5A-F3786150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35C30-A202-8B33-6543-9008DB1B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1" y="318415"/>
            <a:ext cx="11256962" cy="1404328"/>
          </a:xfrm>
        </p:spPr>
        <p:txBody>
          <a:bodyPr/>
          <a:lstStyle/>
          <a:p>
            <a:r>
              <a:rPr lang="de-DE" dirty="0"/>
              <a:t>Lateinamerika an der FU Berlin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A82FA-3B90-0753-B063-F947AF5F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21</a:t>
            </a:fld>
            <a:endParaRPr lang="de-DE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2E24FB2-5206-5833-1C21-877380EC202B}"/>
              </a:ext>
            </a:extLst>
          </p:cNvPr>
          <p:cNvSpPr/>
          <p:nvPr/>
        </p:nvSpPr>
        <p:spPr>
          <a:xfrm>
            <a:off x="466725" y="1873251"/>
            <a:ext cx="1409699" cy="1404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ZI Lateinamerika-Institut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E483742-2598-E457-1C01-4AA8DB7A6586}"/>
              </a:ext>
            </a:extLst>
          </p:cNvPr>
          <p:cNvSpPr/>
          <p:nvPr/>
        </p:nvSpPr>
        <p:spPr>
          <a:xfrm>
            <a:off x="3284538" y="1873250"/>
            <a:ext cx="1403350" cy="1404938"/>
          </a:xfrm>
          <a:prstGeom prst="rect">
            <a:avLst/>
          </a:prstGeom>
          <a:solidFill>
            <a:srgbClr val="CCD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Area Studies-Institut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F06366-80DA-ABF1-F0D6-44732CD4A494}"/>
              </a:ext>
            </a:extLst>
          </p:cNvPr>
          <p:cNvSpPr/>
          <p:nvPr/>
        </p:nvSpPr>
        <p:spPr>
          <a:xfrm>
            <a:off x="6095208" y="1873251"/>
            <a:ext cx="1407318" cy="14052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Mehrsprachig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1997CA8-2CF1-21B8-871E-EB55EF1312DA}"/>
              </a:ext>
            </a:extLst>
          </p:cNvPr>
          <p:cNvSpPr/>
          <p:nvPr/>
        </p:nvSpPr>
        <p:spPr>
          <a:xfrm>
            <a:off x="10121243" y="2272086"/>
            <a:ext cx="1409699" cy="14065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30-LP-BA Modulangebot ”Lateinamerikastudien”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2DEB173-4EB7-AA16-8CB8-13FD7AFE9FD0}"/>
              </a:ext>
            </a:extLst>
          </p:cNvPr>
          <p:cNvSpPr/>
          <p:nvPr/>
        </p:nvSpPr>
        <p:spPr>
          <a:xfrm>
            <a:off x="1874839" y="4683122"/>
            <a:ext cx="1409699" cy="1406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34 Kooperations-abkommen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B666914-C1C7-0E2C-37DD-B17C186B9641}"/>
              </a:ext>
            </a:extLst>
          </p:cNvPr>
          <p:cNvSpPr/>
          <p:nvPr/>
        </p:nvSpPr>
        <p:spPr>
          <a:xfrm>
            <a:off x="3284539" y="3278188"/>
            <a:ext cx="1403350" cy="1404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Forschung zu und mit Lateinamerika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F8DE9D-C4FE-0B9B-FF99-574AB09B375C}"/>
              </a:ext>
            </a:extLst>
          </p:cNvPr>
          <p:cNvSpPr/>
          <p:nvPr/>
        </p:nvSpPr>
        <p:spPr>
          <a:xfrm>
            <a:off x="8755993" y="3683391"/>
            <a:ext cx="1409699" cy="1404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7 Disziplinen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ED9ECDB-EEB4-03F3-559F-82472E8903B8}"/>
              </a:ext>
            </a:extLst>
          </p:cNvPr>
          <p:cNvSpPr/>
          <p:nvPr/>
        </p:nvSpPr>
        <p:spPr>
          <a:xfrm>
            <a:off x="10142168" y="867941"/>
            <a:ext cx="1406524" cy="1404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M.A. Interndisziplinäre Lateinamerika-studien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561059-8F94-11A0-F751-2C0189A64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5" y="3278798"/>
            <a:ext cx="2817809" cy="14043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1EF215-32B4-520E-74EF-B782346CB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0755" y="868551"/>
            <a:ext cx="1404937" cy="28148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2A178ED-0188-7538-007C-F64DF0F00D8A}"/>
              </a:ext>
            </a:extLst>
          </p:cNvPr>
          <p:cNvSpPr txBox="1"/>
          <p:nvPr/>
        </p:nvSpPr>
        <p:spPr>
          <a:xfrm rot="16200000">
            <a:off x="10390247" y="4730805"/>
            <a:ext cx="2592626" cy="1250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/>
              <a:t>© Bernd Wannenmacher &amp; Michael Fahrig</a:t>
            </a:r>
          </a:p>
        </p:txBody>
      </p:sp>
      <p:graphicFrame>
        <p:nvGraphicFramePr>
          <p:cNvPr id="23" name="Objekt 22">
            <a:extLst>
              <a:ext uri="{FF2B5EF4-FFF2-40B4-BE49-F238E27FC236}">
                <a16:creationId xmlns:a16="http://schemas.microsoft.com/office/drawing/2014/main" id="{C16BF5B0-F5C6-4A73-9446-E2C0AA4F8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5866"/>
              </p:ext>
            </p:extLst>
          </p:nvPr>
        </p:nvGraphicFramePr>
        <p:xfrm>
          <a:off x="4730394" y="868551"/>
          <a:ext cx="4009436" cy="567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6" imgW="8019726" imgH="11344084" progId="Acrobat.Document.2020">
                  <p:embed/>
                </p:oleObj>
              </mc:Choice>
              <mc:Fallback>
                <p:oleObj name="Acrobat Document" r:id="rId6" imgW="8019726" imgH="11344084" progId="Acrobat.Document.202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C0E446AF-7798-4030-A507-0FA2BE5213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0394" y="868551"/>
                        <a:ext cx="4009436" cy="5671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A8D01FEA-CCCE-4D0A-B2B0-715BDF1B9A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28699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>
                <a:latin typeface="Source Sans Pro" panose="020B0503030403020204" pitchFamily="34" charset="0"/>
                <a:cs typeface="NexusSansPro" panose="020B0504030101020102" pitchFamily="34" charset="0"/>
              </a:rPr>
              <a:t>Convenios</a:t>
            </a:r>
            <a:r>
              <a:rPr lang="de-DE" sz="3600" dirty="0">
                <a:latin typeface="Source Sans Pro" panose="020B0503030403020204" pitchFamily="34" charset="0"/>
                <a:cs typeface="NexusSansPro" panose="020B0504030101020102" pitchFamily="34" charset="0"/>
              </a:rPr>
              <a:t> des ZI LAI: </a:t>
            </a:r>
            <a:br>
              <a:rPr lang="de-DE" sz="3600" dirty="0">
                <a:latin typeface="Source Sans Pro" panose="020B0503030403020204" pitchFamily="34" charset="0"/>
                <a:cs typeface="NexusSansPro" panose="020B0504030101020102" pitchFamily="34" charset="0"/>
              </a:rPr>
            </a:br>
            <a:r>
              <a:rPr lang="de-DE" sz="3600" dirty="0">
                <a:latin typeface="Source Sans Pro" panose="020B0503030403020204" pitchFamily="34" charset="0"/>
                <a:cs typeface="NexusSansPro" panose="020B0504030101020102" pitchFamily="34" charset="0"/>
              </a:rPr>
              <a:t>Kooperationsabkommen mit Lateinamerika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91C6AED-99ED-4272-BF3A-77C617FE002C}"/>
              </a:ext>
            </a:extLst>
          </p:cNvPr>
          <p:cNvSpPr txBox="1">
            <a:spLocks/>
          </p:cNvSpPr>
          <p:nvPr/>
        </p:nvSpPr>
        <p:spPr>
          <a:xfrm>
            <a:off x="7467601" y="1634475"/>
            <a:ext cx="9847262" cy="4291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2A5FCA-32F5-4045-845B-39B23E0A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1739717"/>
            <a:ext cx="9847262" cy="4291200"/>
          </a:xfrm>
        </p:spPr>
        <p:txBody>
          <a:bodyPr/>
          <a:lstStyle/>
          <a:p>
            <a:r>
              <a:rPr lang="de-DE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Kontakt</a:t>
            </a:r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Janina Tzieply</a:t>
            </a:r>
          </a:p>
          <a:p>
            <a:r>
              <a:rPr lang="de-DE" dirty="0">
                <a:latin typeface="Source Sans Pro" panose="020B0503030403020204" pitchFamily="34" charset="0"/>
              </a:rPr>
              <a:t>Internationalisierungsbeauftragte</a:t>
            </a:r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ZI Lateinamerika-Institut</a:t>
            </a: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Rüdesheimer Str. 54-56</a:t>
            </a: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14195 Berlin</a:t>
            </a:r>
          </a:p>
          <a:p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E-Mail: </a:t>
            </a:r>
            <a:r>
              <a:rPr lang="de-DE" dirty="0">
                <a:latin typeface="Source Sans Pro" panose="020B0503030403020204" pitchFamily="34" charset="0"/>
                <a:ea typeface="Times New Roman" panose="02020603050405020304" pitchFamily="18" charset="0"/>
                <a:hlinkClick r:id="rId2"/>
              </a:rPr>
              <a:t>international@lai.fu-berlin.de</a:t>
            </a:r>
            <a:r>
              <a:rPr lang="de-DE" dirty="0">
                <a:latin typeface="Source Sans Pro" panose="020B0503030403020204" pitchFamily="34" charset="0"/>
                <a:ea typeface="Times New Roman" panose="02020603050405020304" pitchFamily="18" charset="0"/>
              </a:rPr>
              <a:t> </a:t>
            </a:r>
            <a:endParaRPr lang="de-DE" altLang="de-DE" dirty="0"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Tel.: (030) 838 61540</a:t>
            </a:r>
          </a:p>
          <a:p>
            <a:r>
              <a:rPr lang="de-DE" altLang="de-DE" dirty="0">
                <a:latin typeface="Source Sans Pro" panose="020B0503030403020204" pitchFamily="34" charset="0"/>
                <a:cs typeface="NexusSansPro" panose="020B0504030101020102" pitchFamily="34" charset="0"/>
              </a:rPr>
              <a:t>www.lai.fu-berlin.de/international</a:t>
            </a:r>
          </a:p>
          <a:p>
            <a:endParaRPr lang="de-DE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1D44F7E-0CA7-40CC-809E-2CB6D40766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335087025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D465AB7-B0A7-467C-A144-264678E15A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3BA08F-6BD6-4BFC-A9C6-065079D5C928}"/>
              </a:ext>
            </a:extLst>
          </p:cNvPr>
          <p:cNvSpPr txBox="1"/>
          <p:nvPr/>
        </p:nvSpPr>
        <p:spPr>
          <a:xfrm rot="16200000">
            <a:off x="7995639" y="4412936"/>
            <a:ext cx="344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Source Sans Pro" panose="020B0503030403020204" pitchFamily="34" charset="0"/>
              </a:rPr>
              <a:t>Quelle: Sarah Schaarschmidt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73B988-8FCD-458E-8865-679BAB8AF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16" y="1037553"/>
            <a:ext cx="6790537" cy="50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384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6D416-09E0-ED2F-59A0-E1251AA0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Vorteile des Direktaustausches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D1D11-3D44-CFD4-7462-8BA24083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Langjährige Kooperationsbeziehungen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FU-internes Auswahlverfahren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Erlass der Studiengebühren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Teilweise zusätzliches Stipendium für Lebensunterhalt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Anerkennung von Studienleistungen (Absprache im Vorfeld!)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726337-F87B-86FC-B1D6-A319531C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C36D62-9F3E-49A1-9CE6-A4A33F14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797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3600" dirty="0">
                <a:latin typeface="Source Sans Pro" panose="020B0503030403020204" pitchFamily="34" charset="0"/>
                <a:ea typeface="Source Sans Pro" panose="020B0503030403020204" pitchFamily="34" charset="0"/>
                <a:cs typeface="NexusSansPro" panose="020B0504030101020102" pitchFamily="34" charset="0"/>
              </a:rPr>
              <a:t>Wann 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cs typeface="NexusSansPro" panose="020B0504030101020102" pitchFamily="34" charset="0"/>
              </a:rPr>
              <a:t>bewerbe</a:t>
            </a:r>
            <a:r>
              <a:rPr lang="de-DE" sz="3600" dirty="0">
                <a:latin typeface="Source Sans Pro" panose="020B0503030403020204" pitchFamily="34" charset="0"/>
                <a:ea typeface="Source Sans Pro" panose="020B0503030403020204" pitchFamily="34" charset="0"/>
                <a:cs typeface="NexusSansPro" panose="020B0504030101020102" pitchFamily="34" charset="0"/>
              </a:rPr>
              <a:t> ich mich?</a:t>
            </a:r>
            <a:endParaRPr lang="de-DE" sz="3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43542"/>
              </p:ext>
            </p:extLst>
          </p:nvPr>
        </p:nvGraphicFramePr>
        <p:xfrm>
          <a:off x="1795051" y="3944039"/>
          <a:ext cx="6136885" cy="186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A222851-CE01-4D22-92E6-74C27DCAD1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9051318" y="2420147"/>
            <a:ext cx="24371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Bewerbungsschluss: </a:t>
            </a:r>
          </a:p>
          <a:p>
            <a:endParaRPr lang="de-DE" altLang="de-DE" sz="2000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r>
              <a:rPr lang="de-DE" altLang="de-DE" sz="20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Lateinamerika</a:t>
            </a:r>
          </a:p>
          <a:p>
            <a:r>
              <a:rPr lang="de-DE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(</a:t>
            </a:r>
            <a:r>
              <a:rPr lang="de-DE" altLang="de-DE" sz="2000" dirty="0" err="1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spanischspr</a:t>
            </a:r>
            <a:r>
              <a:rPr lang="de-DE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. und </a:t>
            </a:r>
            <a:r>
              <a:rPr lang="de-DE" altLang="de-DE" sz="2000" dirty="0" err="1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portugiesischspr</a:t>
            </a:r>
            <a:r>
              <a:rPr lang="de-DE" alt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.)</a:t>
            </a:r>
          </a:p>
          <a:p>
            <a:r>
              <a:rPr lang="de-DE" altLang="de-DE" sz="20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28.01.2025</a:t>
            </a:r>
          </a:p>
          <a:p>
            <a:endParaRPr lang="de-DE" altLang="de-DE" sz="2000" b="1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endParaRPr lang="de-DE" altLang="de-DE" sz="2000" b="1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</p:txBody>
      </p:sp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4A88624A-C0B0-4A42-B190-72A877A5F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79354"/>
              </p:ext>
            </p:extLst>
          </p:nvPr>
        </p:nvGraphicFramePr>
        <p:xfrm>
          <a:off x="1795050" y="2103647"/>
          <a:ext cx="6136885" cy="162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51576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6" y="260961"/>
            <a:ext cx="11256962" cy="1404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Bewerbungsprozess</a:t>
            </a:r>
            <a:r>
              <a:rPr lang="de-DE" sz="3600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 </a:t>
            </a:r>
            <a:endParaRPr lang="de-DE" sz="3600" dirty="0">
              <a:latin typeface="Source Sans Pro" panose="020B0503030403020204" pitchFamily="34" charset="0"/>
            </a:endParaRP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9CE9F210-C165-41B5-BF9B-16D075F0C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000524"/>
              </p:ext>
            </p:extLst>
          </p:nvPr>
        </p:nvGraphicFramePr>
        <p:xfrm>
          <a:off x="466726" y="1318437"/>
          <a:ext cx="11112129" cy="428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1D8338B-701D-4741-AAE0-8BD3FFDA01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219019576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Vorbereitung einer Bewerbung 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045A5E-FFB1-4197-9C05-05FCD760D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1594381"/>
            <a:ext cx="9847262" cy="4291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Informieren und Beratung einholen </a:t>
            </a:r>
          </a:p>
          <a:p>
            <a:pPr marL="457200" indent="-457200">
              <a:buFont typeface="+mj-lt"/>
              <a:buAutoNum type="arabicPeriod"/>
            </a:pPr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Bewerbungsunterlagen zusammenstellen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Online-Bewerbungsformular (s. Homepage)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Aktuelle Immatrikulationsbescheinigung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CV 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Studienvorhaben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Ausdruck aus Campusmanagement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Kopie des Abschlusszeugnisses mit </a:t>
            </a:r>
            <a:r>
              <a:rPr lang="de-DE" altLang="de-DE" dirty="0" err="1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ToR</a:t>
            </a:r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 (Bachelor)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Aktuelle Übersicht aus dem Campus Management (Master) 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Sprachzeugnis → gefordertes Niveau beachten, s. Vordrucke, </a:t>
            </a:r>
            <a:b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</a:br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s. Termine im SPZ</a:t>
            </a:r>
          </a:p>
          <a:p>
            <a:pPr marL="1148400" lvl="3" indent="-457200"/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Fachgutachten in englischer Sprache → Infos beachten</a:t>
            </a:r>
          </a:p>
          <a:p>
            <a:pPr marL="457200" indent="-457200">
              <a:buFont typeface="+mj-lt"/>
              <a:buAutoNum type="arabicPeriod"/>
            </a:pPr>
            <a:r>
              <a:rPr lang="de-DE" alt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Bewerbung per E-Mail senden an: </a:t>
            </a:r>
            <a:r>
              <a:rPr lang="de-DE" altLang="de-DE" b="1" dirty="0">
                <a:latin typeface="Source Sans Pro" panose="020B0503030403020204" pitchFamily="34" charset="0"/>
                <a:cs typeface="NexusSansPro" panose="020B0504030101020102" pitchFamily="34" charset="0"/>
              </a:rPr>
              <a:t>Direktaustauschteam (</a:t>
            </a:r>
            <a:r>
              <a:rPr lang="de-DE" sz="2000" b="1" dirty="0">
                <a:solidFill>
                  <a:schemeClr val="tx1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auslstud@fu-berlin.de)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altLang="de-DE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D278AD-5F76-4F73-AD13-B4F9B2FA18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184572260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Tipps zur Bewerbung 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0A7B61-E722-4D5D-BC85-F883F14C7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0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Fachgutachten/Empfehlungsschreiben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MA-Studierende können neben Professor*innen auch wiss. Mitarbeiter*innen und Gastdozent*innen der FU um ein Fachgutachten bitten. Voraussetzung ist, dass die gutachtende Person einen Masterabschluss hat.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Beratung wahrnehmen (Sprechstunden, telefonisch, E-Mail)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u="sng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Frühzeitig</a:t>
            </a: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 kümmern!</a:t>
            </a:r>
          </a:p>
          <a:p>
            <a:pPr>
              <a:defRPr/>
            </a:pPr>
            <a:endParaRPr lang="de-DE" sz="2400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>
              <a:defRPr/>
            </a:pPr>
            <a:r>
              <a:rPr lang="de-DE" sz="20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Auswahlgespräch: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10-15 Minuten Gespräch mit einer Auswahlkommission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Fragen zum Studienvorhaben, zur Motivation, zu Kenntnissen über Partneruniversität und Austauschland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Wird teilweise in der Sprache des Ziellandes geführt</a:t>
            </a:r>
          </a:p>
          <a:p>
            <a:endParaRPr lang="de-DE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BE9B256-64F7-43B2-BF41-E314ECD5A2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11170927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Tipps zur Bewerbung </a:t>
            </a:r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0A7B61-E722-4D5D-BC85-F883F14C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1796400"/>
            <a:ext cx="8809476" cy="42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Sprachnachweis Spanisch: </a:t>
            </a:r>
          </a:p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Prüfungstermine und Anmeldung</a:t>
            </a:r>
            <a:br>
              <a:rPr lang="de-DE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de-D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Wichtig: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Es werden keine individuellen Termine vereinbart. Planen Sie daher bitte rechtzeitig Ihre Teilnahme an der Prüfung.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Die Prüfung besteht aus einem mündlichen und einem schriftlichen Teil und dauert in der Regel zwei Stunden. Bitte planen Sie dennoch Zeit von 16:00 bis 20:00 Uhr ein. Es wird gebeten, pünktlich zu erscheinen!</a:t>
            </a:r>
          </a:p>
          <a:p>
            <a:pPr>
              <a:defRPr/>
            </a:pPr>
            <a:endParaRPr lang="de-DE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NexusSansPro" panose="020B0504030101020102" pitchFamily="34" charset="0"/>
            </a:endParaRPr>
          </a:p>
          <a:p>
            <a:pPr>
              <a:defRPr/>
            </a:pP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Termin: 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Dienstag, 29.10.2024</a:t>
            </a:r>
            <a:b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Anmeldeschluss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22.10.2024 </a:t>
            </a:r>
            <a:b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Format: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Präsenz</a:t>
            </a:r>
            <a:b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Abholung der Zertifikate im Sekretariat des Sprachenzentrums ab </a:t>
            </a:r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05.11.2024</a:t>
            </a:r>
            <a:endParaRPr lang="de-DE" sz="20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NexusSansPro" panose="020B0504030101020102" pitchFamily="34" charset="0"/>
            </a:endParaRPr>
          </a:p>
          <a:p>
            <a:endParaRPr lang="de-DE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BE9B256-64F7-43B2-BF41-E314ECD5A2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0E84B5-5646-4146-9E39-32B2FF953288}"/>
              </a:ext>
            </a:extLst>
          </p:cNvPr>
          <p:cNvSpPr/>
          <p:nvPr/>
        </p:nvSpPr>
        <p:spPr>
          <a:xfrm>
            <a:off x="9584674" y="0"/>
            <a:ext cx="26073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Viele Partneruniversitäten erwarten ein Niveau B2, in Ausnahmefällen reicht auch ein B1-Niveau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---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Weitere Termine des Sprachenzentrums im Januar 2025</a:t>
            </a:r>
          </a:p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73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A74B5-DB09-49C2-9B75-85573822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Source Sans Pro" panose="020B0503030403020204" pitchFamily="34" charset="0"/>
                <a:ea typeface="+mn-ea"/>
                <a:cs typeface="NexusSansPro" panose="020B0504030101020102" pitchFamily="34" charset="0"/>
              </a:rPr>
              <a:t>Tipps zur Bewerbung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533024-9909-4963-9189-4C4A5B44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Alle</a:t>
            </a:r>
            <a:r>
              <a:rPr lang="de-DE" sz="22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 Bewerbungsdokumente </a:t>
            </a:r>
            <a:r>
              <a:rPr lang="de-DE" sz="22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fristgerecht</a:t>
            </a:r>
            <a:r>
              <a:rPr lang="de-DE" sz="22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 per Mail einreichen an: </a:t>
            </a:r>
            <a:r>
              <a:rPr lang="de-DE" sz="2200" dirty="0">
                <a:latin typeface="Source Sans Pro" panose="020B0503030403020204" pitchFamily="34" charset="0"/>
                <a:cs typeface="NexusSansPro" panose="020B0504030101020102" pitchFamily="34" charset="0"/>
                <a:hlinkClick r:id="rId2"/>
              </a:rPr>
              <a:t>auslstud@fu-berlin.de</a:t>
            </a:r>
            <a:r>
              <a:rPr lang="de-DE" sz="2200" dirty="0">
                <a:latin typeface="Source Sans Pro" panose="020B0503030403020204" pitchFamily="34" charset="0"/>
                <a:cs typeface="NexusSansPro" panose="020B0504030101020102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Gute </a:t>
            </a:r>
            <a:r>
              <a:rPr lang="de-DE" sz="22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sprachliche</a:t>
            </a:r>
            <a:r>
              <a:rPr lang="de-DE" sz="22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 Vorbereitung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200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Studienvorhaben</a:t>
            </a:r>
            <a:r>
              <a:rPr lang="de-DE" sz="2200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 (‚akademisches Motivationsschreiben‘) kann folgende Fragen beantworten:</a:t>
            </a:r>
          </a:p>
          <a:p>
            <a:pPr>
              <a:defRPr/>
            </a:pPr>
            <a:endParaRPr lang="de-DE" sz="1200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Welche ist meine </a:t>
            </a:r>
            <a:r>
              <a:rPr lang="de-DE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Motivation</a:t>
            </a:r>
            <a:r>
              <a:rPr 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, mich für ein Auslandsstudium zu bewerben, und warum habe ich mich gerade für ein Studienprogramm in Lateinamerika entschieden?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Wie lässt sich der Auslandsaufenthalt in meinen </a:t>
            </a:r>
            <a:r>
              <a:rPr lang="de-DE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Studienverlauf </a:t>
            </a:r>
            <a:r>
              <a:rPr 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einbetten? Welche Vorteile und welche neuen Kompetenzen erhoffe ich mir vom Auslandsstudium für meinen </a:t>
            </a:r>
            <a:r>
              <a:rPr lang="de-DE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akademischen Werdegang?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de-DE" sz="1000" dirty="0">
              <a:solidFill>
                <a:srgbClr val="000000"/>
              </a:solidFill>
              <a:latin typeface="Source Sans Pro" panose="020B0503030403020204" pitchFamily="34" charset="0"/>
              <a:cs typeface="NexusSansPro" panose="020B0504030101020102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Potentielles Thema einer </a:t>
            </a:r>
            <a:r>
              <a:rPr lang="de-DE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Abschlussarbeit</a:t>
            </a:r>
            <a:r>
              <a:rPr 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? Komplementäres Kursangebot? Anerkannte </a:t>
            </a:r>
            <a:r>
              <a:rPr lang="de-DE" b="1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Forschungsnetzwerke</a:t>
            </a:r>
            <a:r>
              <a:rPr lang="de-DE" dirty="0">
                <a:solidFill>
                  <a:srgbClr val="000000"/>
                </a:solidFill>
                <a:latin typeface="Source Sans Pro" panose="020B0503030403020204" pitchFamily="34" charset="0"/>
                <a:cs typeface="NexusSansPro" panose="020B0504030101020102" pitchFamily="34" charset="0"/>
              </a:rPr>
              <a:t>? 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07AC1B-B7CF-4511-9EB9-3EDFBED4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9</a:t>
            </a:fld>
            <a:endParaRPr lang="de-DE" noProof="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FD46A68-04DF-48D5-92B6-3271FA92AD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Janina Tzieply | ZI Lateinamerika-Institut</a:t>
            </a:r>
          </a:p>
        </p:txBody>
      </p:sp>
    </p:spTree>
    <p:extLst>
      <p:ext uri="{BB962C8B-B14F-4D97-AF65-F5344CB8AC3E}">
        <p14:creationId xmlns:p14="http://schemas.microsoft.com/office/powerpoint/2010/main" val="602595301"/>
      </p:ext>
    </p:extLst>
  </p:cSld>
  <p:clrMapOvr>
    <a:masterClrMapping/>
  </p:clrMapOvr>
</p:sld>
</file>

<file path=ppt/theme/theme1.xml><?xml version="1.0" encoding="utf-8"?>
<a:theme xmlns:a="http://schemas.openxmlformats.org/drawingml/2006/main" name="FU Berlin">
  <a:themeElements>
    <a:clrScheme name="FU Berlin">
      <a:dk1>
        <a:srgbClr val="000000"/>
      </a:dk1>
      <a:lt1>
        <a:srgbClr val="FFFFFF"/>
      </a:lt1>
      <a:dk2>
        <a:srgbClr val="004659"/>
      </a:dk2>
      <a:lt2>
        <a:srgbClr val="CCFF00"/>
      </a:lt2>
      <a:accent1>
        <a:srgbClr val="00A4D1"/>
      </a:accent1>
      <a:accent2>
        <a:srgbClr val="336B7A"/>
      </a:accent2>
      <a:accent3>
        <a:srgbClr val="58756A"/>
      </a:accent3>
      <a:accent4>
        <a:srgbClr val="86B0A0"/>
      </a:accent4>
      <a:accent5>
        <a:srgbClr val="E57050"/>
      </a:accent5>
      <a:accent6>
        <a:srgbClr val="813353"/>
      </a:accent6>
      <a:hlink>
        <a:srgbClr val="000000"/>
      </a:hlink>
      <a:folHlink>
        <a:srgbClr val="7F7F7F"/>
      </a:folHlink>
    </a:clrScheme>
    <a:fontScheme name="FU Ber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ADE"/>
        </a:solidFill>
        <a:ln>
          <a:noFill/>
        </a:ln>
      </a:spPr>
      <a:bodyPr lIns="0" tIns="0" rIns="0" bIns="0" rtlCol="0" anchor="ctr">
        <a:normAutofit/>
      </a:bodyPr>
      <a:lstStyle>
        <a:defPPr algn="l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custClrLst>
    <a:custClr name="Blau 100%">
      <a:srgbClr val="004659"/>
    </a:custClr>
    <a:custClr name="Blau 90%">
      <a:srgbClr val="195869"/>
    </a:custClr>
    <a:custClr name="Blau 80%">
      <a:srgbClr val="336B7A"/>
    </a:custClr>
    <a:custClr name="Blau 70%">
      <a:srgbClr val="4C7D8A"/>
    </a:custClr>
    <a:custClr name="Blau 60%">
      <a:srgbClr val="66909B"/>
    </a:custClr>
    <a:custClr name="Blau 50%">
      <a:srgbClr val="7FA2AC"/>
    </a:custClr>
    <a:custClr name="Blau 40%">
      <a:srgbClr val="99B5BD"/>
    </a:custClr>
    <a:custClr name="Blau 30%">
      <a:srgbClr val="B2C7CD"/>
    </a:custClr>
    <a:custClr name="Blau 20%">
      <a:srgbClr val="CCDADE"/>
    </a:custClr>
    <a:custClr name="Blau 10%">
      <a:srgbClr val="E5ECE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Breitbild</PresentationFormat>
  <Paragraphs>233</Paragraphs>
  <Slides>23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NexusSansPro</vt:lpstr>
      <vt:lpstr>Source Sans Pro</vt:lpstr>
      <vt:lpstr>Wingdings</vt:lpstr>
      <vt:lpstr>FU Berlin</vt:lpstr>
      <vt:lpstr>Acrobat Document</vt:lpstr>
      <vt:lpstr>Direktaustausch Lateinamerika</vt:lpstr>
      <vt:lpstr>Direktaustausch in Lateinamerika</vt:lpstr>
      <vt:lpstr>Vorteile des Direktaustausches</vt:lpstr>
      <vt:lpstr>Wann bewerbe ich mich?</vt:lpstr>
      <vt:lpstr>Bewerbungsprozess </vt:lpstr>
      <vt:lpstr>Vorbereitung einer Bewerbung </vt:lpstr>
      <vt:lpstr>Tipps zur Bewerbung </vt:lpstr>
      <vt:lpstr>Tipps zur Bewerbung </vt:lpstr>
      <vt:lpstr>Tipps zur Bewerbung </vt:lpstr>
      <vt:lpstr>PowerPoint-Präsentation</vt:lpstr>
      <vt:lpstr>Wohin? Spanischsprachiges Lateinamerika </vt:lpstr>
      <vt:lpstr>Wohin? Spanischsprachiges Lateinamerika </vt:lpstr>
      <vt:lpstr>Wohin? Spanischsprachiges Lateinamerika </vt:lpstr>
      <vt:lpstr>Wohin? Spanischsprachiges Lateinamerika </vt:lpstr>
      <vt:lpstr>Wohin? Spanischsprachiges Lateinamerika </vt:lpstr>
      <vt:lpstr>Wohin?  Portugiesischsprachiges Lateinamerika (Brasilien) </vt:lpstr>
      <vt:lpstr>Verbindungsbüros der Freien Universität Berlin</vt:lpstr>
      <vt:lpstr>Verbindungsbüro São Paulo</vt:lpstr>
      <vt:lpstr>Direktaustausch Lateinamerika: Organisation und Beratung</vt:lpstr>
      <vt:lpstr>Finanzierung des Auslandsstudiums</vt:lpstr>
      <vt:lpstr>Lateinamerika an der FU Berlin</vt:lpstr>
      <vt:lpstr>Convenios des ZI LAI:  Kooperationsabkommen mit Lateinamerika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Fahrig</dc:creator>
  <cp:lastModifiedBy>Tzieply, Janina</cp:lastModifiedBy>
  <cp:revision>453</cp:revision>
  <dcterms:created xsi:type="dcterms:W3CDTF">2024-01-25T14:52:06Z</dcterms:created>
  <dcterms:modified xsi:type="dcterms:W3CDTF">2024-06-24T08:36:16Z</dcterms:modified>
</cp:coreProperties>
</file>